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 id="2147483652" r:id="rId2"/>
    <p:sldMasterId id="2147483653" r:id="rId3"/>
  </p:sldMasterIdLst>
  <p:notesMasterIdLst>
    <p:notesMasterId r:id="rId24"/>
  </p:notesMasterIdLst>
  <p:sldIdLst>
    <p:sldId id="256" r:id="rId4"/>
    <p:sldId id="293" r:id="rId5"/>
    <p:sldId id="258" r:id="rId6"/>
    <p:sldId id="302" r:id="rId7"/>
    <p:sldId id="329" r:id="rId8"/>
    <p:sldId id="331" r:id="rId9"/>
    <p:sldId id="338" r:id="rId10"/>
    <p:sldId id="336" r:id="rId11"/>
    <p:sldId id="318" r:id="rId12"/>
    <p:sldId id="295" r:id="rId13"/>
    <p:sldId id="294" r:id="rId14"/>
    <p:sldId id="332" r:id="rId15"/>
    <p:sldId id="296" r:id="rId16"/>
    <p:sldId id="334" r:id="rId17"/>
    <p:sldId id="335" r:id="rId18"/>
    <p:sldId id="337" r:id="rId19"/>
    <p:sldId id="341" r:id="rId20"/>
    <p:sldId id="340" r:id="rId21"/>
    <p:sldId id="339" r:id="rId22"/>
    <p:sldId id="271" r:id="rId23"/>
  </p:sldIdLst>
  <p:sldSz cx="9144000" cy="6858000" type="screen4x3"/>
  <p:notesSz cx="6858000" cy="9144000"/>
  <p:embeddedFontLst>
    <p:embeddedFont>
      <p:font typeface="MS PGothic" panose="020B0600070205080204" pitchFamily="34" charset="-128"/>
      <p:regular r:id="rId25"/>
    </p:embeddedFont>
    <p:embeddedFont>
      <p:font typeface="Calibri" panose="020F0502020204030204" pitchFamily="34" charset="0"/>
      <p:regular r:id="rId26"/>
      <p:bold r:id="rId27"/>
      <p:italic r:id="rId28"/>
      <p:boldItalic r:id="rId29"/>
    </p:embeddedFont>
    <p:embeddedFont>
      <p:font typeface="Gill Sans" panose="020B0604020202020204" charset="0"/>
      <p:regular r:id="rId30"/>
      <p:bold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Gouin" initials="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26" autoAdjust="0"/>
  </p:normalViewPr>
  <p:slideViewPr>
    <p:cSldViewPr>
      <p:cViewPr varScale="1">
        <p:scale>
          <a:sx n="78" d="100"/>
          <a:sy n="78" d="100"/>
        </p:scale>
        <p:origin x="152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15841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8" name="Shape 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851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Voir vidéo en lien: https://youtu.be/Cs-xsvvtEZA </a:t>
            </a:r>
          </a:p>
        </p:txBody>
      </p:sp>
      <p:sp>
        <p:nvSpPr>
          <p:cNvPr id="49" name="Shape 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269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SzPct val="25000"/>
              <a:buFont typeface="Arial" panose="020B0604020202020204" pitchFamily="34" charset="0"/>
              <a:buChar char="•"/>
            </a:pPr>
            <a:r>
              <a:rPr lang="fr-FR" sz="1200" b="0" i="0" u="none" strike="noStrike" cap="none" dirty="0">
                <a:solidFill>
                  <a:schemeClr val="dk1"/>
                </a:solidFill>
                <a:latin typeface="Calibri"/>
                <a:ea typeface="Calibri"/>
                <a:cs typeface="Calibri"/>
                <a:sym typeface="Calibri"/>
              </a:rPr>
              <a:t>Déductive: behaviorisme</a:t>
            </a:r>
          </a:p>
          <a:p>
            <a:pPr marL="171450" marR="0" lvl="0" indent="-171450" algn="l" rtl="0">
              <a:spcBef>
                <a:spcPts val="0"/>
              </a:spcBef>
              <a:buSzPct val="25000"/>
              <a:buFont typeface="Arial" panose="020B0604020202020204" pitchFamily="34" charset="0"/>
              <a:buChar char="•"/>
            </a:pPr>
            <a:r>
              <a:rPr lang="fr-FR" sz="1200" b="0" i="0" u="none" strike="noStrike" cap="none" baseline="0" dirty="0">
                <a:solidFill>
                  <a:schemeClr val="dk1"/>
                </a:solidFill>
                <a:latin typeface="Calibri"/>
                <a:ea typeface="Calibri"/>
                <a:cs typeface="Calibri"/>
                <a:sym typeface="Calibri"/>
              </a:rPr>
              <a:t>Inductive: Constructivisme</a:t>
            </a:r>
          </a:p>
          <a:p>
            <a:pPr marL="171450" marR="0" lvl="0" indent="-171450" algn="l" rtl="0">
              <a:spcBef>
                <a:spcPts val="0"/>
              </a:spcBef>
              <a:buSzPct val="25000"/>
              <a:buFont typeface="Arial" panose="020B0604020202020204" pitchFamily="34" charset="0"/>
              <a:buChar char="•"/>
            </a:pPr>
            <a:r>
              <a:rPr lang="fr-FR" sz="1200" b="0" i="0" u="none" strike="noStrike" cap="none" baseline="0" dirty="0">
                <a:solidFill>
                  <a:schemeClr val="dk1"/>
                </a:solidFill>
                <a:latin typeface="Calibri"/>
                <a:ea typeface="Calibri"/>
                <a:cs typeface="Calibri"/>
                <a:sym typeface="Calibri"/>
              </a:rPr>
              <a:t>Dialectique: </a:t>
            </a:r>
            <a:r>
              <a:rPr lang="fr-FR" sz="1200" b="0" i="0" u="none" strike="noStrike" cap="none" baseline="0" dirty="0" err="1">
                <a:solidFill>
                  <a:schemeClr val="dk1"/>
                </a:solidFill>
                <a:latin typeface="Calibri"/>
                <a:ea typeface="Calibri"/>
                <a:cs typeface="Calibri"/>
                <a:sym typeface="Calibri"/>
              </a:rPr>
              <a:t>socio-constructivisme</a:t>
            </a:r>
            <a:endParaRPr lang="fr-F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1406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r-FR" b="1" dirty="0"/>
              <a:t>Affirmative (passive)</a:t>
            </a:r>
            <a:r>
              <a:rPr lang="fr-FR" dirty="0"/>
              <a:t>: Information- Cognitif/</a:t>
            </a:r>
            <a:r>
              <a:rPr lang="fr-FR" baseline="0" dirty="0"/>
              <a:t> Gestes-Savoirs faire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Expositive</a:t>
            </a:r>
            <a:r>
              <a:rPr lang="fr-FR" dirty="0"/>
              <a:t>:</a:t>
            </a:r>
            <a:r>
              <a:rPr lang="fr-FR" baseline="0" dirty="0"/>
              <a:t> </a:t>
            </a:r>
            <a:r>
              <a:rPr lang="fr-FR" dirty="0"/>
              <a:t>utiliser un support</a:t>
            </a:r>
            <a:r>
              <a:rPr lang="fr-FR" baseline="0" dirty="0"/>
              <a:t> audiovisuel, peut prévoir des moments de questions</a:t>
            </a:r>
          </a:p>
          <a:p>
            <a:pPr lvl="0">
              <a:spcBef>
                <a:spcPts val="0"/>
              </a:spcBef>
              <a:buNone/>
            </a:pPr>
            <a:r>
              <a:rPr lang="fr-FR" dirty="0"/>
              <a:t>Démonstrative: Montrer le comment et expliquer le pourquoi</a:t>
            </a:r>
          </a:p>
          <a:p>
            <a:pPr lvl="0">
              <a:spcBef>
                <a:spcPts val="0"/>
              </a:spcBef>
              <a:buNone/>
            </a:pPr>
            <a:r>
              <a:rPr lang="fr-FR" b="0" baseline="0" dirty="0"/>
              <a:t>Interrogative (participative)</a:t>
            </a:r>
            <a:r>
              <a:rPr lang="fr-FR" baseline="0" dirty="0"/>
              <a:t>: d</a:t>
            </a:r>
            <a:r>
              <a:rPr lang="fr-FR" sz="1200" b="0" i="0" u="none" strike="noStrike" kern="1200" cap="none" dirty="0">
                <a:solidFill>
                  <a:schemeClr val="dk1"/>
                </a:solidFill>
                <a:effectLst/>
                <a:latin typeface="Calibri"/>
                <a:ea typeface="Calibri"/>
                <a:cs typeface="Calibri"/>
                <a:sym typeface="Calibri"/>
              </a:rPr>
              <a:t>écoule de la très ancienne maïeutique </a:t>
            </a:r>
            <a:r>
              <a:rPr lang="fr-FR" sz="1200" b="0" i="1" u="none" strike="noStrike" kern="1200" cap="none" dirty="0">
                <a:solidFill>
                  <a:schemeClr val="dk1"/>
                </a:solidFill>
                <a:effectLst/>
                <a:latin typeface="Calibri"/>
                <a:ea typeface="Calibri"/>
                <a:cs typeface="Calibri"/>
                <a:sym typeface="Calibri"/>
              </a:rPr>
              <a:t>(accouchement des esprits) </a:t>
            </a:r>
            <a:r>
              <a:rPr lang="fr-FR" sz="1200" b="0" i="0" u="none" strike="noStrike" kern="1200" cap="none" dirty="0">
                <a:solidFill>
                  <a:schemeClr val="dk1"/>
                </a:solidFill>
                <a:effectLst/>
                <a:latin typeface="Calibri"/>
                <a:ea typeface="Calibri"/>
                <a:cs typeface="Calibri"/>
                <a:sym typeface="Calibri"/>
              </a:rPr>
              <a:t>de Socrate. L’élève peut avoir l’impression de découvrir quelque chose et en retirer une certaine satisfaction, mais c’est toujours le maître qui conduit la réflexion.</a:t>
            </a:r>
          </a:p>
          <a:p>
            <a:pPr lvl="0">
              <a:spcBef>
                <a:spcPts val="0"/>
              </a:spcBef>
              <a:buNone/>
            </a:pPr>
            <a:endParaRPr lang="fr-FR" sz="1200" b="0" i="0" u="none" strike="noStrike" kern="1200" cap="none" dirty="0">
              <a:solidFill>
                <a:schemeClr val="dk1"/>
              </a:solidFill>
              <a:effectLst/>
              <a:latin typeface="Calibri"/>
              <a:ea typeface="Calibri"/>
              <a:cs typeface="Calibri"/>
              <a:sym typeface="Calibri"/>
            </a:endParaRPr>
          </a:p>
          <a:p>
            <a:pPr lvl="0">
              <a:spcBef>
                <a:spcPts val="0"/>
              </a:spcBef>
              <a:buNone/>
            </a:pPr>
            <a:r>
              <a:rPr lang="fr-FR" sz="1200" b="1" i="0" u="none" strike="noStrike" kern="1200" cap="none" dirty="0">
                <a:solidFill>
                  <a:schemeClr val="dk1"/>
                </a:solidFill>
                <a:effectLst/>
                <a:latin typeface="Calibri"/>
                <a:ea typeface="Calibri"/>
                <a:cs typeface="Calibri"/>
                <a:sym typeface="Calibri"/>
              </a:rPr>
              <a:t>Active/ </a:t>
            </a:r>
            <a:r>
              <a:rPr lang="fr-FR" sz="1200" b="1" i="0" u="none" strike="noStrike" kern="1200" cap="none" dirty="0" err="1">
                <a:solidFill>
                  <a:schemeClr val="dk1"/>
                </a:solidFill>
                <a:effectLst/>
                <a:latin typeface="Calibri"/>
                <a:ea typeface="Calibri"/>
                <a:cs typeface="Calibri"/>
                <a:sym typeface="Calibri"/>
              </a:rPr>
              <a:t>learning</a:t>
            </a:r>
            <a:r>
              <a:rPr lang="fr-FR" sz="1200" b="1" i="0" u="none" strike="noStrike" kern="1200" cap="none" dirty="0">
                <a:solidFill>
                  <a:schemeClr val="dk1"/>
                </a:solidFill>
                <a:effectLst/>
                <a:latin typeface="Calibri"/>
                <a:ea typeface="Calibri"/>
                <a:cs typeface="Calibri"/>
                <a:sym typeface="Calibri"/>
              </a:rPr>
              <a:t> by </a:t>
            </a:r>
            <a:r>
              <a:rPr lang="fr-FR" sz="1200" b="1" i="0" u="none" strike="noStrike" kern="1200" cap="none" dirty="0" err="1">
                <a:solidFill>
                  <a:schemeClr val="dk1"/>
                </a:solidFill>
                <a:effectLst/>
                <a:latin typeface="Calibri"/>
                <a:ea typeface="Calibri"/>
                <a:cs typeface="Calibri"/>
                <a:sym typeface="Calibri"/>
              </a:rPr>
              <a:t>doing</a:t>
            </a:r>
            <a:r>
              <a:rPr lang="fr-FR" sz="1200" b="0" i="0" u="none" strike="noStrike" kern="1200" cap="none" dirty="0">
                <a:solidFill>
                  <a:schemeClr val="dk1"/>
                </a:solidFill>
                <a:effectLst/>
                <a:latin typeface="Calibri"/>
                <a:ea typeface="Calibri"/>
                <a:cs typeface="Calibri"/>
                <a:sym typeface="Calibri"/>
              </a:rPr>
              <a:t>: Les méthodes actives sont centrées sur l’apprenant, considérant qu’il est l’acteur principal de son apprentissage. Elles prennent donc en compte sa motivation, ses besoins, ses attentes, et lui proposent des techniques à travers lesquelles il est amené à produire, à créer, à chercher.</a:t>
            </a:r>
          </a:p>
          <a:p>
            <a:pPr lvl="0">
              <a:spcBef>
                <a:spcPts val="0"/>
              </a:spcBef>
              <a:buNone/>
            </a:pPr>
            <a:endParaRPr lang="fr-FR" sz="1200" b="0" i="0" u="none" strike="noStrike" kern="1200" cap="none" dirty="0">
              <a:solidFill>
                <a:schemeClr val="dk1"/>
              </a:solidFill>
              <a:effectLst/>
              <a:latin typeface="Calibri"/>
              <a:ea typeface="Calibri"/>
              <a:cs typeface="Calibri"/>
              <a:sym typeface="Calibri"/>
            </a:endParaRPr>
          </a:p>
          <a:p>
            <a:pPr lvl="0">
              <a:spcBef>
                <a:spcPts val="0"/>
              </a:spcBef>
              <a:buNone/>
            </a:pPr>
            <a:r>
              <a:rPr lang="fr-FR" sz="1200" b="0" i="0" u="none" strike="noStrike" kern="1200" cap="none" dirty="0">
                <a:solidFill>
                  <a:schemeClr val="dk1"/>
                </a:solidFill>
                <a:effectLst/>
                <a:latin typeface="Calibri"/>
                <a:ea typeface="Calibri"/>
                <a:cs typeface="Calibri"/>
                <a:sym typeface="Calibri"/>
              </a:rPr>
              <a:t>Analogique: permet de poser un contexte familier aux apprenants à partir duquel ils peuvent poser des questions.... Elle permet de rendre l’insolite familier... </a:t>
            </a:r>
          </a:p>
          <a:p>
            <a:pPr lvl="0">
              <a:spcBef>
                <a:spcPts val="0"/>
              </a:spcBef>
              <a:buNone/>
            </a:pPr>
            <a:r>
              <a:rPr lang="fr-FR" sz="1200" b="0" i="0" u="none" strike="noStrike" kern="1200" cap="none" dirty="0">
                <a:solidFill>
                  <a:schemeClr val="dk1"/>
                </a:solidFill>
                <a:effectLst/>
                <a:latin typeface="Calibri"/>
                <a:ea typeface="Calibri"/>
                <a:cs typeface="Calibri"/>
                <a:sym typeface="Calibri"/>
              </a:rPr>
              <a:t>Découverte: Recherche,</a:t>
            </a:r>
            <a:r>
              <a:rPr lang="fr-FR" sz="1200" b="0" i="0" u="none" strike="noStrike" kern="1200" cap="none" baseline="0" dirty="0">
                <a:solidFill>
                  <a:schemeClr val="dk1"/>
                </a:solidFill>
                <a:effectLst/>
                <a:latin typeface="Calibri"/>
                <a:ea typeface="Calibri"/>
                <a:cs typeface="Calibri"/>
                <a:sym typeface="Calibri"/>
              </a:rPr>
              <a:t> expériences, résolution de problèmes… en s’appuyant sur ses expériences personnelles.</a:t>
            </a:r>
            <a:endParaRPr lang="fr-FR" sz="1200" b="0" i="0" u="none" strike="noStrike" kern="1200" cap="none" dirty="0">
              <a:solidFill>
                <a:schemeClr val="dk1"/>
              </a:solidFill>
              <a:effectLst/>
              <a:latin typeface="Calibri"/>
              <a:ea typeface="Calibri"/>
              <a:cs typeface="Calibri"/>
              <a:sym typeface="Calibri"/>
            </a:endParaRPr>
          </a:p>
          <a:p>
            <a:pPr lvl="0">
              <a:spcBef>
                <a:spcPts val="0"/>
              </a:spcBef>
              <a:buNone/>
            </a:pPr>
            <a:endParaRPr dirty="0"/>
          </a:p>
        </p:txBody>
      </p:sp>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1117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724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380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7265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Pour juger de la progression et de l’atteinte des</a:t>
            </a:r>
            <a:r>
              <a:rPr lang="fr-FR" sz="1200" b="0" i="0" u="none" strike="noStrike" cap="none" baseline="0" dirty="0">
                <a:solidFill>
                  <a:schemeClr val="dk1"/>
                </a:solidFill>
                <a:latin typeface="Calibri"/>
                <a:ea typeface="Calibri"/>
                <a:cs typeface="Calibri"/>
                <a:sym typeface="Calibri"/>
              </a:rPr>
              <a:t> objectifs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1- Evaluation diagnostique : Elle permet de faire un état des lieux pour savoir ce qu’il convient de faire. Elle permet d’évaluer la distance qui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sépare l’apprenant des objectifs qu’ils désirent atteindre.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2- Evaluation pronostique : en fonction du diagnostique établit, elle permet d’établir le plan de formation adapté aux besoins de l’apprenant.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3- Evaluation régulatrice : elle permet au formateur de savoir où en sont les apprenants afin d’ajuster ses interventions. Est-ce trop rapide ?,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trop lent ?, trop théorique ?, trop pratico-pratique ?, les apprentissages répondent-ils aux attentes des apprenants ?, etc. C’est une sorte d’état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des lieux des interventions qui permet au formateur de réguler son intervention, de la réajuster.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4- Evaluation formative : elle permet aux apprenants de savoir où ils en sont et de réguler leurs efforts. Elle leur permet de se situer par rapport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au groupe et aux exigences de la formation… Elle permet également au formateur de jauger le niveau de la classe.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5- Evaluation réflexive : elle permet à l’apprenant de prendre du recul par rapport à ses apprentissages. Elle permet à l’apprenant de prendre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conscience des processus d’apprentissage qu’elle met en œuvre, de sa façon d’organiser son travail, de gérer son effort, etc. L’attitude du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formateur doit inviter à cette prise de conscience en l’invitant à expliciter ses démarches…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6- Evaluation sommative : elle permet d’évaluer les acquis et les compétences des apprenants. C’est l’évaluation sanction, bref l’examen. </a:t>
            </a:r>
            <a:endParaRPr sz="1200" b="0" i="0" u="none" strike="noStrike" cap="none" dirty="0">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7481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17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5100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atteindre mes objectifs (voir la définition d’un objectif), je dois aménager les conditions de la réussite de l’apprentissage. Je dois </a:t>
            </a:r>
          </a:p>
          <a:p>
            <a:r>
              <a:rPr lang="fr-FR" dirty="0"/>
              <a:t>impliquer l’apprenant en jouant sur différentes dimensions (cognitive et affective : voir la pyramide de Maslow), je dois mettre en œuvre une </a:t>
            </a:r>
          </a:p>
          <a:p>
            <a:r>
              <a:rPr lang="fr-FR" dirty="0"/>
              <a:t>progression pédagogique adaptée (différentes tâches pour réaliser mon objectif et un obstacle par tâche), je dois tenir compte du niveau d’exigence </a:t>
            </a:r>
          </a:p>
          <a:p>
            <a:r>
              <a:rPr lang="fr-FR" dirty="0"/>
              <a:t>de l’objectif (voir la pyramide de BLOOM), je mets en place une méthode pédagogique appropriée et j’organise les conditions matérielles</a:t>
            </a:r>
          </a:p>
          <a:p>
            <a:r>
              <a:rPr lang="fr-FR" dirty="0"/>
              <a:t>nécessaires à la mise en œuvre des différentes tâches proposées (le temps, l’espace, mon rôle (médiation). </a:t>
            </a:r>
          </a:p>
        </p:txBody>
      </p:sp>
      <p:sp>
        <p:nvSpPr>
          <p:cNvPr id="4" name="Espace réservé du numéro de diapositive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18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6062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fr-FR" sz="1200" dirty="0">
                <a:effectLst/>
                <a:latin typeface="Calibri"/>
                <a:ea typeface="Calibri"/>
              </a:rPr>
              <a:t>Demandez s'il y a des questions.</a:t>
            </a:r>
            <a:endParaRPr sz="1200" b="0" i="0" u="none" strike="noStrike" cap="none" dirty="0">
              <a:solidFill>
                <a:schemeClr val="dk1"/>
              </a:solidFill>
              <a:latin typeface="Calibri"/>
              <a:ea typeface="Calibri"/>
              <a:cs typeface="Calibri"/>
              <a:sym typeface="Calibri"/>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2765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492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277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CA" sz="1200" b="0" i="0" u="none" strike="noStrike" cap="none" dirty="0">
                <a:solidFill>
                  <a:schemeClr val="dk1"/>
                </a:solidFill>
                <a:latin typeface="Calibri"/>
                <a:ea typeface="Calibri"/>
                <a:cs typeface="Calibri"/>
                <a:sym typeface="Calibri"/>
              </a:rPr>
              <a:t>Présentez</a:t>
            </a:r>
            <a:r>
              <a:rPr lang="fr-CA" sz="1200" b="0" i="0" u="none" strike="noStrike" cap="none" baseline="0" dirty="0">
                <a:solidFill>
                  <a:schemeClr val="dk1"/>
                </a:solidFill>
                <a:latin typeface="Calibri"/>
                <a:ea typeface="Calibri"/>
                <a:cs typeface="Calibri"/>
                <a:sym typeface="Calibri"/>
              </a:rPr>
              <a:t> les objectifs d’apprentissage. </a:t>
            </a:r>
          </a:p>
          <a:p>
            <a:pPr marL="0" marR="0" lvl="0" indent="0" algn="l" rtl="0">
              <a:spcBef>
                <a:spcPts val="0"/>
              </a:spcBef>
              <a:buSzPct val="25000"/>
              <a:buNone/>
            </a:pPr>
            <a:endParaRPr lang="fr-CA"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834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0210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Situation du départ: analyse du besoin</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Situation finale: Objectif de formation</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Condition: Implication</a:t>
            </a:r>
            <a:r>
              <a:rPr lang="fr-FR" sz="1200" b="0" i="0" u="none" strike="noStrike" cap="none" baseline="0" dirty="0">
                <a:solidFill>
                  <a:schemeClr val="dk1"/>
                </a:solidFill>
                <a:latin typeface="Calibri"/>
                <a:ea typeface="Calibri"/>
                <a:cs typeface="Calibri"/>
                <a:sym typeface="Calibri"/>
              </a:rPr>
              <a:t> de l’apprenant. Activité « Motivation » (Maslow)</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58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fr-FR" sz="1200" dirty="0">
                <a:solidFill>
                  <a:srgbClr val="C2113A"/>
                </a:solidFill>
                <a:latin typeface="Gill Sans"/>
                <a:ea typeface="Gill Sans"/>
                <a:cs typeface="Gill Sans"/>
                <a:sym typeface="Gill Sans"/>
              </a:rPr>
              <a:t>Activité2 </a:t>
            </a:r>
            <a:r>
              <a:rPr lang="fr-FR" sz="1200" dirty="0" err="1">
                <a:solidFill>
                  <a:srgbClr val="C2113A"/>
                </a:solidFill>
                <a:latin typeface="Gill Sans"/>
                <a:ea typeface="Gill Sans"/>
                <a:cs typeface="Gill Sans"/>
                <a:sym typeface="Gill Sans"/>
              </a:rPr>
              <a:t>MindMap</a:t>
            </a:r>
            <a:r>
              <a:rPr lang="fr-FR" sz="1200" dirty="0">
                <a:solidFill>
                  <a:srgbClr val="C2113A"/>
                </a:solidFill>
                <a:latin typeface="Gill Sans"/>
                <a:ea typeface="Gill Sans"/>
                <a:cs typeface="Gill Sans"/>
                <a:sym typeface="Gill Sans"/>
              </a:rPr>
              <a:t> (réseau de concepts) à compléter au</a:t>
            </a:r>
            <a:r>
              <a:rPr lang="fr-FR" sz="1200" baseline="0" dirty="0">
                <a:solidFill>
                  <a:srgbClr val="C2113A"/>
                </a:solidFill>
                <a:latin typeface="Gill Sans"/>
                <a:ea typeface="Gill Sans"/>
                <a:cs typeface="Gill Sans"/>
                <a:sym typeface="Gill Sans"/>
              </a:rPr>
              <a:t> fur et à mesure</a:t>
            </a:r>
            <a:r>
              <a:rPr lang="fr-FR" sz="1200" dirty="0">
                <a:solidFill>
                  <a:srgbClr val="C2113A"/>
                </a:solidFill>
                <a:latin typeface="Gill Sans"/>
                <a:ea typeface="Gill Sans"/>
                <a:cs typeface="Gill Sans"/>
                <a:sym typeface="Gill Sans"/>
              </a:rPr>
              <a:t> : Formation/</a:t>
            </a:r>
            <a:r>
              <a:rPr lang="fr-FR" sz="1200" baseline="0" dirty="0">
                <a:solidFill>
                  <a:srgbClr val="C2113A"/>
                </a:solidFill>
                <a:latin typeface="Gill Sans"/>
                <a:ea typeface="Gill Sans"/>
                <a:cs typeface="Gill Sans"/>
                <a:sym typeface="Gill Sans"/>
              </a:rPr>
              <a:t> </a:t>
            </a:r>
            <a:r>
              <a:rPr lang="fr-FR" sz="1200" baseline="0" dirty="0" err="1">
                <a:solidFill>
                  <a:srgbClr val="C2113A"/>
                </a:solidFill>
                <a:latin typeface="Gill Sans"/>
                <a:ea typeface="Gill Sans"/>
                <a:cs typeface="Gill Sans"/>
                <a:sym typeface="Gill Sans"/>
              </a:rPr>
              <a:t>Niv</a:t>
            </a:r>
            <a:r>
              <a:rPr lang="fr-FR" sz="1200" baseline="0" dirty="0">
                <a:solidFill>
                  <a:srgbClr val="C2113A"/>
                </a:solidFill>
                <a:latin typeface="Gill Sans"/>
                <a:ea typeface="Gill Sans"/>
                <a:cs typeface="Gill Sans"/>
                <a:sym typeface="Gill Sans"/>
              </a:rPr>
              <a:t> 1: formateur-Apprenant- Système </a:t>
            </a:r>
            <a:r>
              <a:rPr lang="fr-FR" sz="1200" baseline="0" dirty="0" err="1">
                <a:solidFill>
                  <a:srgbClr val="C2113A"/>
                </a:solidFill>
                <a:latin typeface="Gill Sans"/>
                <a:ea typeface="Gill Sans"/>
                <a:cs typeface="Gill Sans"/>
                <a:sym typeface="Gill Sans"/>
              </a:rPr>
              <a:t>pédag</a:t>
            </a:r>
            <a:r>
              <a:rPr lang="fr-FR" sz="1200" baseline="0" dirty="0">
                <a:solidFill>
                  <a:srgbClr val="C2113A"/>
                </a:solidFill>
                <a:latin typeface="Gill Sans"/>
                <a:ea typeface="Gill Sans"/>
                <a:cs typeface="Gill Sans"/>
                <a:sym typeface="Gill Sans"/>
              </a:rPr>
              <a:t>/ Niv2(système): Approches, démarches, méthodes, savoirs/Niv2(Apprenant): Besoins, Motivation, Styles d’apprentissage/Niv2(formateur): Posture/Relation/Gestion du groupe/ Professionnalisme</a:t>
            </a:r>
            <a:endParaRPr lang="fr-FR" sz="1200" b="0" i="0" u="none" strike="noStrike" cap="none" dirty="0">
              <a:solidFill>
                <a:srgbClr val="C2113A"/>
              </a:solidFill>
              <a:latin typeface="Gill Sans"/>
              <a:ea typeface="Gill Sans"/>
              <a:cs typeface="Gill Sans"/>
              <a:sym typeface="Gill Sans"/>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6576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Classification Le </a:t>
            </a:r>
            <a:r>
              <a:rPr lang="fr-FR" dirty="0" err="1"/>
              <a:t>boterf</a:t>
            </a:r>
            <a:r>
              <a:rPr lang="fr-FR" dirty="0"/>
              <a:t>: savoirs théoriques, </a:t>
            </a:r>
            <a:r>
              <a:rPr lang="fr-FR" dirty="0" err="1"/>
              <a:t>procédureaux</a:t>
            </a:r>
            <a:r>
              <a:rPr lang="fr-FR" dirty="0"/>
              <a:t>, savoir-faire procéduraux, </a:t>
            </a:r>
            <a:r>
              <a:rPr lang="fr-FR" dirty="0" err="1"/>
              <a:t>savoirs-faire</a:t>
            </a:r>
            <a:r>
              <a:rPr lang="fr-FR" baseline="0" dirty="0"/>
              <a:t> </a:t>
            </a:r>
            <a:r>
              <a:rPr lang="fr-FR" baseline="0" dirty="0" err="1"/>
              <a:t>expérentiels</a:t>
            </a:r>
            <a:r>
              <a:rPr lang="fr-FR" baseline="0" dirty="0"/>
              <a:t>, </a:t>
            </a:r>
            <a:r>
              <a:rPr lang="fr-FR" baseline="0" dirty="0" err="1"/>
              <a:t>savoirs-faire</a:t>
            </a:r>
            <a:r>
              <a:rPr lang="fr-FR" baseline="0" dirty="0"/>
              <a:t> sociaux, savoirs cognitifs (métacognition)</a:t>
            </a:r>
            <a:endParaRPr lang="fr-FR" dirty="0"/>
          </a:p>
          <a:p>
            <a:r>
              <a:rPr lang="fr-FR" dirty="0"/>
              <a:t>Classification cognitivisme: Déclaratif, Procédural, Conditionnel</a:t>
            </a:r>
          </a:p>
        </p:txBody>
      </p:sp>
      <p:sp>
        <p:nvSpPr>
          <p:cNvPr id="4" name="Espace réservé du numéro de diapositive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5560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Taxonomie de Bloom adaptée par </a:t>
            </a:r>
            <a:r>
              <a:rPr lang="fr-FR" sz="1200" b="0" i="0" u="none" strike="noStrike" cap="none" dirty="0" err="1">
                <a:solidFill>
                  <a:schemeClr val="dk1"/>
                </a:solidFill>
                <a:latin typeface="Calibri"/>
                <a:ea typeface="Calibri"/>
                <a:cs typeface="Calibri"/>
                <a:sym typeface="Calibri"/>
              </a:rPr>
              <a:t>Krathwohl</a:t>
            </a:r>
            <a:r>
              <a:rPr lang="fr-FR" sz="1200" b="0" i="0" u="none" strike="noStrike" cap="none" dirty="0">
                <a:solidFill>
                  <a:schemeClr val="dk1"/>
                </a:solidFill>
                <a:latin typeface="Calibri"/>
                <a:ea typeface="Calibri"/>
                <a:cs typeface="Calibri"/>
                <a:sym typeface="Calibri"/>
              </a:rPr>
              <a:t> (2002). Voir </a:t>
            </a:r>
            <a:r>
              <a:rPr lang="fr-FR" sz="1200" b="0" i="0" u="none" strike="noStrike" cap="none" dirty="0" err="1">
                <a:solidFill>
                  <a:schemeClr val="dk1"/>
                </a:solidFill>
                <a:latin typeface="Calibri"/>
                <a:ea typeface="Calibri"/>
                <a:cs typeface="Calibri"/>
                <a:sym typeface="Calibri"/>
              </a:rPr>
              <a:t>handout</a:t>
            </a:r>
            <a:r>
              <a:rPr lang="fr-FR" sz="1200" b="0" i="0" u="none" strike="noStrike" cap="none" baseline="0" dirty="0">
                <a:solidFill>
                  <a:schemeClr val="dk1"/>
                </a:solidFill>
                <a:latin typeface="Calibri"/>
                <a:ea typeface="Calibri"/>
                <a:cs typeface="Calibri"/>
                <a:sym typeface="Calibri"/>
              </a:rPr>
              <a:t> « Taxonomies »</a:t>
            </a:r>
            <a:endParaRPr sz="1200" b="0" i="0" u="none" strike="noStrike" cap="none" dirty="0">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3249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fr-FR" sz="1200" dirty="0">
                <a:effectLst/>
                <a:latin typeface="Calibri"/>
                <a:ea typeface="Calibri"/>
              </a:rPr>
              <a:t>A partir</a:t>
            </a:r>
            <a:r>
              <a:rPr lang="fr-FR" sz="1200" baseline="0" dirty="0">
                <a:effectLst/>
                <a:latin typeface="Calibri"/>
                <a:ea typeface="Calibri"/>
              </a:rPr>
              <a:t> du tableau « stratégie pédagogique », initier la conception d’un Atelier (travail par binôme ou trinôme)</a:t>
            </a:r>
            <a:r>
              <a:rPr lang="fr-FR" sz="1200" dirty="0">
                <a:effectLst/>
                <a:latin typeface="Calibri"/>
                <a:ea typeface="Calibri"/>
              </a:rPr>
              <a:t>.</a:t>
            </a:r>
          </a:p>
          <a:p>
            <a:pPr marL="228600" indent="-228600">
              <a:buFont typeface="+mj-lt"/>
              <a:buAutoNum type="arabicPeriod"/>
            </a:pPr>
            <a:r>
              <a:rPr lang="fr-FR" sz="1200" b="0" i="0" u="none" strike="noStrike" cap="none" dirty="0">
                <a:solidFill>
                  <a:schemeClr val="dk1"/>
                </a:solidFill>
                <a:effectLst/>
                <a:latin typeface="Calibri"/>
                <a:ea typeface="Calibri"/>
                <a:cs typeface="Calibri"/>
                <a:sym typeface="Calibri"/>
              </a:rPr>
              <a:t>Identification du besoin et formulation de l’objectif de formation</a:t>
            </a:r>
          </a:p>
          <a:p>
            <a:pPr marL="228600" indent="-228600">
              <a:buFont typeface="+mj-lt"/>
              <a:buAutoNum type="arabicPeriod"/>
            </a:pPr>
            <a:r>
              <a:rPr lang="fr-FR" sz="1200" b="0" i="0" u="none" strike="noStrike" cap="none" dirty="0">
                <a:solidFill>
                  <a:schemeClr val="dk1"/>
                </a:solidFill>
                <a:effectLst/>
                <a:latin typeface="Calibri"/>
                <a:ea typeface="Calibri"/>
                <a:cs typeface="Calibri"/>
                <a:sym typeface="Calibri"/>
              </a:rPr>
              <a:t>Définition des objectifs d’apprentissage</a:t>
            </a:r>
          </a:p>
          <a:p>
            <a:pPr marL="228600" indent="-228600">
              <a:buFont typeface="+mj-lt"/>
              <a:buAutoNum type="arabicPeriod"/>
            </a:pPr>
            <a:r>
              <a:rPr lang="fr-FR" sz="1200" b="0" i="0" u="none" strike="noStrike" cap="none" dirty="0">
                <a:solidFill>
                  <a:schemeClr val="dk1"/>
                </a:solidFill>
                <a:effectLst/>
                <a:latin typeface="Calibri"/>
                <a:ea typeface="Calibri"/>
                <a:cs typeface="Calibri"/>
                <a:sym typeface="Calibri"/>
              </a:rPr>
              <a:t>Identification des savoirs et concepts associés</a:t>
            </a:r>
          </a:p>
          <a:p>
            <a:pPr marL="228600" indent="-228600">
              <a:buFont typeface="+mj-lt"/>
              <a:buAutoNum type="arabicPeriod"/>
            </a:pPr>
            <a:r>
              <a:rPr lang="fr-FR" sz="1200" b="0" i="0" u="none" strike="noStrike" cap="none" dirty="0">
                <a:solidFill>
                  <a:schemeClr val="dk1"/>
                </a:solidFill>
                <a:effectLst/>
                <a:latin typeface="Calibri"/>
                <a:ea typeface="Calibri"/>
                <a:cs typeface="Calibri"/>
                <a:sym typeface="Calibri"/>
              </a:rPr>
              <a:t>Choix des activités et séquencement</a:t>
            </a:r>
          </a:p>
          <a:p>
            <a:pPr marL="228600" indent="-228600">
              <a:buFont typeface="+mj-lt"/>
              <a:buAutoNum type="arabicPeriod"/>
            </a:pPr>
            <a:r>
              <a:rPr lang="fr-FR" sz="1200" b="0" i="0" u="none" strike="noStrike" cap="none" dirty="0">
                <a:solidFill>
                  <a:schemeClr val="dk1"/>
                </a:solidFill>
                <a:effectLst/>
                <a:latin typeface="Calibri"/>
                <a:ea typeface="Calibri"/>
                <a:cs typeface="Calibri"/>
                <a:sym typeface="Calibri"/>
              </a:rPr>
              <a:t>Développement</a:t>
            </a:r>
            <a:r>
              <a:rPr lang="fr-FR" sz="1200" b="0" i="0" u="none" strike="noStrike" cap="none" baseline="0" dirty="0">
                <a:solidFill>
                  <a:schemeClr val="dk1"/>
                </a:solidFill>
                <a:effectLst/>
                <a:latin typeface="Calibri"/>
                <a:ea typeface="Calibri"/>
                <a:cs typeface="Calibri"/>
                <a:sym typeface="Calibri"/>
              </a:rPr>
              <a:t> d’une activité </a:t>
            </a:r>
          </a:p>
          <a:p>
            <a:pPr marL="228600" indent="-228600">
              <a:buFont typeface="+mj-lt"/>
              <a:buAutoNum type="arabicPeriod"/>
            </a:pPr>
            <a:r>
              <a:rPr lang="fr-FR" sz="1200" b="0" i="0" u="none" strike="noStrike" cap="none" baseline="0" dirty="0">
                <a:solidFill>
                  <a:schemeClr val="dk1"/>
                </a:solidFill>
                <a:effectLst/>
                <a:latin typeface="Calibri"/>
                <a:ea typeface="Calibri"/>
                <a:cs typeface="Calibri"/>
                <a:sym typeface="Calibri"/>
              </a:rPr>
              <a:t>Développement du support d’animation</a:t>
            </a:r>
          </a:p>
          <a:p>
            <a:pPr marL="228600" indent="-228600">
              <a:buFont typeface="+mj-lt"/>
              <a:buAutoNum type="arabicPeriod"/>
            </a:pPr>
            <a:r>
              <a:rPr lang="fr-FR" sz="1200" b="0" i="0" u="none" strike="noStrike" cap="none" baseline="0" dirty="0">
                <a:solidFill>
                  <a:schemeClr val="dk1"/>
                </a:solidFill>
                <a:effectLst/>
                <a:latin typeface="Calibri"/>
                <a:ea typeface="Calibri"/>
                <a:cs typeface="Calibri"/>
                <a:sym typeface="Calibri"/>
              </a:rPr>
              <a:t>Développement du guide du formateur</a:t>
            </a:r>
          </a:p>
          <a:p>
            <a:pPr marL="0" indent="0">
              <a:buFont typeface="+mj-lt"/>
              <a:buNone/>
            </a:pPr>
            <a:endParaRPr lang="fr-FR" sz="1200" b="0" i="0" u="none" strike="noStrike" cap="none" baseline="0" dirty="0">
              <a:solidFill>
                <a:schemeClr val="dk1"/>
              </a:solidFill>
              <a:effectLst/>
              <a:latin typeface="Calibri"/>
              <a:ea typeface="Calibri"/>
              <a:cs typeface="Calibri"/>
              <a:sym typeface="Calibri"/>
            </a:endParaRPr>
          </a:p>
          <a:p>
            <a:pPr marL="228600" indent="-228600">
              <a:buFont typeface="+mj-lt"/>
              <a:buAutoNum type="arabicPeriod"/>
            </a:pPr>
            <a:endParaRPr sz="1200" b="0" i="0" u="none" strike="noStrike" cap="none" dirty="0">
              <a:solidFill>
                <a:schemeClr val="dk1"/>
              </a:solidFill>
              <a:latin typeface="Calibri"/>
              <a:ea typeface="Calibri"/>
              <a:cs typeface="Calibri"/>
              <a:sym typeface="Calibri"/>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261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Empty Cover">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1">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ack cover empty">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ackground-01.jpg"/>
          <p:cNvPicPr preferRelativeResize="0"/>
          <p:nvPr/>
        </p:nvPicPr>
        <p:blipFill rotWithShape="1">
          <a:blip r:embed="rId3">
            <a:alphaModFix/>
          </a:blip>
          <a:srcRect/>
          <a:stretch/>
        </p:blipFill>
        <p:spPr>
          <a:xfrm>
            <a:off x="0" y="433150"/>
            <a:ext cx="9144000" cy="6472475"/>
          </a:xfrm>
          <a:prstGeom prst="rect">
            <a:avLst/>
          </a:prstGeom>
          <a:noFill/>
          <a:ln>
            <a:noFill/>
          </a:ln>
        </p:spPr>
      </p:pic>
      <p:pic>
        <p:nvPicPr>
          <p:cNvPr id="11" name="Shape 11"/>
          <p:cNvPicPr preferRelativeResize="0"/>
          <p:nvPr/>
        </p:nvPicPr>
        <p:blipFill rotWithShape="1">
          <a:blip r:embed="rId4">
            <a:alphaModFix/>
          </a:blip>
          <a:srcRect/>
          <a:stretch/>
        </p:blipFill>
        <p:spPr>
          <a:xfrm>
            <a:off x="-25400" y="0"/>
            <a:ext cx="9194801" cy="1090725"/>
          </a:xfrm>
          <a:prstGeom prst="rect">
            <a:avLst/>
          </a:prstGeom>
          <a:noFill/>
          <a:ln>
            <a:noFill/>
          </a:ln>
        </p:spPr>
      </p:pic>
      <p:pic>
        <p:nvPicPr>
          <p:cNvPr id="12" name="Shape 12"/>
          <p:cNvPicPr preferRelativeResize="0"/>
          <p:nvPr/>
        </p:nvPicPr>
        <p:blipFill rotWithShape="1">
          <a:blip r:embed="rId5">
            <a:alphaModFix/>
          </a:blip>
          <a:srcRect/>
          <a:stretch/>
        </p:blipFill>
        <p:spPr>
          <a:xfrm>
            <a:off x="303645" y="317500"/>
            <a:ext cx="8536708" cy="43965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6" name="Shape 16"/>
          <p:cNvPicPr preferRelativeResize="0"/>
          <p:nvPr/>
        </p:nvPicPr>
        <p:blipFill rotWithShape="1">
          <a:blip r:embed="rId3">
            <a:alphaModFix/>
          </a:blip>
          <a:srcRect/>
          <a:stretch/>
        </p:blipFill>
        <p:spPr>
          <a:xfrm>
            <a:off x="393700" y="6368469"/>
            <a:ext cx="8420099" cy="282932"/>
          </a:xfrm>
          <a:prstGeom prst="rect">
            <a:avLst/>
          </a:prstGeom>
          <a:noFill/>
          <a:ln>
            <a:noFill/>
          </a:ln>
        </p:spPr>
      </p:pic>
      <p:pic>
        <p:nvPicPr>
          <p:cNvPr id="17" name="Shape 17"/>
          <p:cNvPicPr preferRelativeResize="0"/>
          <p:nvPr/>
        </p:nvPicPr>
        <p:blipFill rotWithShape="1">
          <a:blip r:embed="rId4">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pic>
        <p:nvPicPr>
          <p:cNvPr id="20" name="Shape 20" descr="background-01.jpg"/>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21" name="Shape 21"/>
          <p:cNvPicPr preferRelativeResize="0"/>
          <p:nvPr/>
        </p:nvPicPr>
        <p:blipFill rotWithShape="1">
          <a:blip r:embed="rId4">
            <a:alphaModFix/>
          </a:blip>
          <a:srcRect/>
          <a:stretch/>
        </p:blipFill>
        <p:spPr>
          <a:xfrm rot="10800000">
            <a:off x="-25400" y="5767274"/>
            <a:ext cx="9194801" cy="1090725"/>
          </a:xfrm>
          <a:prstGeom prst="rect">
            <a:avLst/>
          </a:prstGeom>
          <a:noFill/>
          <a:ln>
            <a:noFill/>
          </a:ln>
        </p:spPr>
      </p:pic>
      <p:pic>
        <p:nvPicPr>
          <p:cNvPr id="22" name="Shape 22"/>
          <p:cNvPicPr preferRelativeResize="0"/>
          <p:nvPr/>
        </p:nvPicPr>
        <p:blipFill rotWithShape="1">
          <a:blip r:embed="rId5">
            <a:alphaModFix/>
          </a:blip>
          <a:srcRect/>
          <a:stretch/>
        </p:blipFill>
        <p:spPr>
          <a:xfrm>
            <a:off x="361950" y="6206839"/>
            <a:ext cx="8420099" cy="282932"/>
          </a:xfrm>
          <a:prstGeom prst="rect">
            <a:avLst/>
          </a:prstGeom>
          <a:noFill/>
          <a:ln>
            <a:noFill/>
          </a:ln>
        </p:spPr>
      </p:pic>
      <p:sp>
        <p:nvSpPr>
          <p:cNvPr id="23" name="Shape 23"/>
          <p:cNvSpPr txBox="1"/>
          <p:nvPr/>
        </p:nvSpPr>
        <p:spPr>
          <a:xfrm>
            <a:off x="11731625" y="3905250"/>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p:nvPr/>
        </p:nvSpPr>
        <p:spPr>
          <a:xfrm>
            <a:off x="935596" y="2923962"/>
            <a:ext cx="7272808" cy="101007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Gill Sans"/>
              <a:buNone/>
            </a:pPr>
            <a:r>
              <a:rPr lang="fr-CA" sz="3200" b="0" i="0" u="none" strike="noStrike" cap="none" dirty="0">
                <a:solidFill>
                  <a:srgbClr val="FFFFFF"/>
                </a:solidFill>
                <a:latin typeface="Gill Sans"/>
                <a:ea typeface="Gill Sans"/>
                <a:cs typeface="Gill Sans"/>
                <a:sym typeface="Gill Sans"/>
              </a:rPr>
              <a:t>Concevoir et planifier un Atelier</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52EC7ACF-1883-4EBD-B728-F61E02C272EC}" type="slidenum">
              <a:rPr lang="fr-FR" sz="1200" smtClean="0">
                <a:latin typeface="Gill Sans" panose="020B0604020202020204" charset="0"/>
              </a:rPr>
              <a:pPr algn="ctr"/>
              <a:t>1</a:t>
            </a:fld>
            <a:r>
              <a:rPr lang="fr-FR" sz="1200" smtClean="0">
                <a:latin typeface="Gill Sans" panose="020B0604020202020204" charset="0"/>
              </a:rPr>
              <a:t> / 20</a:t>
            </a:r>
            <a:endParaRPr lang="fr-FR" sz="1200">
              <a:latin typeface="Gill Sans"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304800" y="266513"/>
            <a:ext cx="8534400" cy="692337"/>
          </a:xfrm>
          <a:prstGeom prst="rect">
            <a:avLst/>
          </a:prstGeom>
          <a:solidFill>
            <a:srgbClr val="FFFFFF"/>
          </a:solidFill>
          <a:ln>
            <a:noFill/>
          </a:ln>
        </p:spPr>
        <p:txBody>
          <a:bodyPr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C2113A"/>
              </a:buClr>
              <a:buSzPct val="25000"/>
              <a:buFont typeface="Arial"/>
              <a:defRPr sz="1800" b="1">
                <a:solidFill>
                  <a:srgbClr val="C2113A"/>
                </a:solidFill>
                <a:latin typeface="Gill Sans" panose="020B0604020202020204" charset="0"/>
              </a:defRPr>
            </a:lvl1pPr>
          </a:lstStyle>
          <a:p>
            <a:r>
              <a:rPr lang="fr-FR" dirty="0">
                <a:sym typeface="Gill Sans"/>
              </a:rPr>
              <a:t>EVOLUTION DES COURANTS PEDAGOGIQUES</a:t>
            </a:r>
            <a:endParaRPr lang="fr-FR" dirty="0">
              <a:sym typeface="Gill Sans"/>
            </a:endParaRPr>
          </a:p>
        </p:txBody>
      </p:sp>
      <p:grpSp>
        <p:nvGrpSpPr>
          <p:cNvPr id="4" name="Groupe 3"/>
          <p:cNvGrpSpPr/>
          <p:nvPr/>
        </p:nvGrpSpPr>
        <p:grpSpPr>
          <a:xfrm>
            <a:off x="337509" y="686043"/>
            <a:ext cx="8408914" cy="5428064"/>
            <a:chOff x="337509" y="712168"/>
            <a:chExt cx="8408914" cy="5428064"/>
          </a:xfrm>
        </p:grpSpPr>
        <p:sp>
          <p:nvSpPr>
            <p:cNvPr id="5" name="Forme libre 4"/>
            <p:cNvSpPr/>
            <p:nvPr/>
          </p:nvSpPr>
          <p:spPr>
            <a:xfrm>
              <a:off x="337509" y="739632"/>
              <a:ext cx="2002122" cy="5400600"/>
            </a:xfrm>
            <a:custGeom>
              <a:avLst/>
              <a:gdLst>
                <a:gd name="connsiteX0" fmla="*/ 0 w 2002122"/>
                <a:gd name="connsiteY0" fmla="*/ 200212 h 5400600"/>
                <a:gd name="connsiteX1" fmla="*/ 200212 w 2002122"/>
                <a:gd name="connsiteY1" fmla="*/ 0 h 5400600"/>
                <a:gd name="connsiteX2" fmla="*/ 1801910 w 2002122"/>
                <a:gd name="connsiteY2" fmla="*/ 0 h 5400600"/>
                <a:gd name="connsiteX3" fmla="*/ 2002122 w 2002122"/>
                <a:gd name="connsiteY3" fmla="*/ 200212 h 5400600"/>
                <a:gd name="connsiteX4" fmla="*/ 2002122 w 2002122"/>
                <a:gd name="connsiteY4" fmla="*/ 5200388 h 5400600"/>
                <a:gd name="connsiteX5" fmla="*/ 1801910 w 2002122"/>
                <a:gd name="connsiteY5" fmla="*/ 5400600 h 5400600"/>
                <a:gd name="connsiteX6" fmla="*/ 200212 w 2002122"/>
                <a:gd name="connsiteY6" fmla="*/ 5400600 h 5400600"/>
                <a:gd name="connsiteX7" fmla="*/ 0 w 2002122"/>
                <a:gd name="connsiteY7" fmla="*/ 5200388 h 5400600"/>
                <a:gd name="connsiteX8" fmla="*/ 0 w 2002122"/>
                <a:gd name="connsiteY8" fmla="*/ 200212 h 54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122" h="5400600">
                  <a:moveTo>
                    <a:pt x="0" y="200212"/>
                  </a:moveTo>
                  <a:cubicBezTo>
                    <a:pt x="0" y="89638"/>
                    <a:pt x="89638" y="0"/>
                    <a:pt x="200212" y="0"/>
                  </a:cubicBezTo>
                  <a:lnTo>
                    <a:pt x="1801910" y="0"/>
                  </a:lnTo>
                  <a:cubicBezTo>
                    <a:pt x="1912484" y="0"/>
                    <a:pt x="2002122" y="89638"/>
                    <a:pt x="2002122" y="200212"/>
                  </a:cubicBezTo>
                  <a:lnTo>
                    <a:pt x="2002122" y="5200388"/>
                  </a:lnTo>
                  <a:cubicBezTo>
                    <a:pt x="2002122" y="5310962"/>
                    <a:pt x="1912484" y="5400600"/>
                    <a:pt x="1801910" y="5400600"/>
                  </a:cubicBezTo>
                  <a:lnTo>
                    <a:pt x="200212" y="5400600"/>
                  </a:lnTo>
                  <a:cubicBezTo>
                    <a:pt x="89638" y="5400600"/>
                    <a:pt x="0" y="5310962"/>
                    <a:pt x="0" y="5200388"/>
                  </a:cubicBezTo>
                  <a:lnTo>
                    <a:pt x="0" y="200212"/>
                  </a:lnTo>
                  <a:close/>
                </a:path>
              </a:pathLst>
            </a:cu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85662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Gill Sans" panose="020B0604020202020204" charset="0"/>
                </a:rPr>
                <a:t>Traditionnel</a:t>
              </a:r>
            </a:p>
          </p:txBody>
        </p:sp>
        <p:sp>
          <p:nvSpPr>
            <p:cNvPr id="6" name="Forme libre 5"/>
            <p:cNvSpPr/>
            <p:nvPr/>
          </p:nvSpPr>
          <p:spPr>
            <a:xfrm>
              <a:off x="487668" y="1844863"/>
              <a:ext cx="1601697" cy="1552936"/>
            </a:xfrm>
            <a:custGeom>
              <a:avLst/>
              <a:gdLst>
                <a:gd name="connsiteX0" fmla="*/ 0 w 1601697"/>
                <a:gd name="connsiteY0" fmla="*/ 155294 h 1552936"/>
                <a:gd name="connsiteX1" fmla="*/ 155294 w 1601697"/>
                <a:gd name="connsiteY1" fmla="*/ 0 h 1552936"/>
                <a:gd name="connsiteX2" fmla="*/ 1446403 w 1601697"/>
                <a:gd name="connsiteY2" fmla="*/ 0 h 1552936"/>
                <a:gd name="connsiteX3" fmla="*/ 1601697 w 1601697"/>
                <a:gd name="connsiteY3" fmla="*/ 155294 h 1552936"/>
                <a:gd name="connsiteX4" fmla="*/ 1601697 w 1601697"/>
                <a:gd name="connsiteY4" fmla="*/ 1397642 h 1552936"/>
                <a:gd name="connsiteX5" fmla="*/ 1446403 w 1601697"/>
                <a:gd name="connsiteY5" fmla="*/ 1552936 h 1552936"/>
                <a:gd name="connsiteX6" fmla="*/ 155294 w 1601697"/>
                <a:gd name="connsiteY6" fmla="*/ 1552936 h 1552936"/>
                <a:gd name="connsiteX7" fmla="*/ 0 w 1601697"/>
                <a:gd name="connsiteY7" fmla="*/ 1397642 h 1552936"/>
                <a:gd name="connsiteX8" fmla="*/ 0 w 1601697"/>
                <a:gd name="connsiteY8" fmla="*/ 155294 h 155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697" h="1552936">
                  <a:moveTo>
                    <a:pt x="0" y="155294"/>
                  </a:moveTo>
                  <a:cubicBezTo>
                    <a:pt x="0" y="69527"/>
                    <a:pt x="69527" y="0"/>
                    <a:pt x="155294" y="0"/>
                  </a:cubicBezTo>
                  <a:lnTo>
                    <a:pt x="1446403" y="0"/>
                  </a:lnTo>
                  <a:cubicBezTo>
                    <a:pt x="1532170" y="0"/>
                    <a:pt x="1601697" y="69527"/>
                    <a:pt x="1601697" y="155294"/>
                  </a:cubicBezTo>
                  <a:lnTo>
                    <a:pt x="1601697" y="1397642"/>
                  </a:lnTo>
                  <a:cubicBezTo>
                    <a:pt x="1601697" y="1483409"/>
                    <a:pt x="1532170" y="1552936"/>
                    <a:pt x="1446403" y="1552936"/>
                  </a:cubicBezTo>
                  <a:lnTo>
                    <a:pt x="155294" y="1552936"/>
                  </a:lnTo>
                  <a:cubicBezTo>
                    <a:pt x="69527" y="1552936"/>
                    <a:pt x="0" y="1483409"/>
                    <a:pt x="0" y="1397642"/>
                  </a:cubicBezTo>
                  <a:lnTo>
                    <a:pt x="0" y="15529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6284" tIns="83584" rIns="96284" bIns="83584"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Gill Sans" panose="020B0604020202020204" charset="0"/>
                </a:rPr>
                <a:t>Le maître possède le </a:t>
              </a:r>
              <a:r>
                <a:rPr lang="fr-FR" sz="2000" b="1" kern="1200" dirty="0">
                  <a:latin typeface="Gill Sans" panose="020B0604020202020204" charset="0"/>
                </a:rPr>
                <a:t>savoir</a:t>
              </a:r>
              <a:r>
                <a:rPr lang="fr-FR" sz="2000" kern="1200" dirty="0">
                  <a:latin typeface="Gill Sans" panose="020B0604020202020204" charset="0"/>
                </a:rPr>
                <a:t> et le transmet</a:t>
              </a:r>
            </a:p>
          </p:txBody>
        </p:sp>
        <p:sp>
          <p:nvSpPr>
            <p:cNvPr id="7" name="Forme libre 6"/>
            <p:cNvSpPr/>
            <p:nvPr/>
          </p:nvSpPr>
          <p:spPr>
            <a:xfrm>
              <a:off x="487668" y="4125043"/>
              <a:ext cx="1601697" cy="1716848"/>
            </a:xfrm>
            <a:custGeom>
              <a:avLst/>
              <a:gdLst>
                <a:gd name="connsiteX0" fmla="*/ 0 w 1601697"/>
                <a:gd name="connsiteY0" fmla="*/ 160170 h 1716848"/>
                <a:gd name="connsiteX1" fmla="*/ 160170 w 1601697"/>
                <a:gd name="connsiteY1" fmla="*/ 0 h 1716848"/>
                <a:gd name="connsiteX2" fmla="*/ 1441527 w 1601697"/>
                <a:gd name="connsiteY2" fmla="*/ 0 h 1716848"/>
                <a:gd name="connsiteX3" fmla="*/ 1601697 w 1601697"/>
                <a:gd name="connsiteY3" fmla="*/ 160170 h 1716848"/>
                <a:gd name="connsiteX4" fmla="*/ 1601697 w 1601697"/>
                <a:gd name="connsiteY4" fmla="*/ 1556678 h 1716848"/>
                <a:gd name="connsiteX5" fmla="*/ 1441527 w 1601697"/>
                <a:gd name="connsiteY5" fmla="*/ 1716848 h 1716848"/>
                <a:gd name="connsiteX6" fmla="*/ 160170 w 1601697"/>
                <a:gd name="connsiteY6" fmla="*/ 1716848 h 1716848"/>
                <a:gd name="connsiteX7" fmla="*/ 0 w 1601697"/>
                <a:gd name="connsiteY7" fmla="*/ 1556678 h 1716848"/>
                <a:gd name="connsiteX8" fmla="*/ 0 w 1601697"/>
                <a:gd name="connsiteY8" fmla="*/ 160170 h 17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697" h="1716848">
                  <a:moveTo>
                    <a:pt x="0" y="160170"/>
                  </a:moveTo>
                  <a:cubicBezTo>
                    <a:pt x="0" y="71711"/>
                    <a:pt x="71711" y="0"/>
                    <a:pt x="160170" y="0"/>
                  </a:cubicBezTo>
                  <a:lnTo>
                    <a:pt x="1441527" y="0"/>
                  </a:lnTo>
                  <a:cubicBezTo>
                    <a:pt x="1529986" y="0"/>
                    <a:pt x="1601697" y="71711"/>
                    <a:pt x="1601697" y="160170"/>
                  </a:cubicBezTo>
                  <a:lnTo>
                    <a:pt x="1601697" y="1556678"/>
                  </a:lnTo>
                  <a:cubicBezTo>
                    <a:pt x="1601697" y="1645137"/>
                    <a:pt x="1529986" y="1716848"/>
                    <a:pt x="1441527" y="1716848"/>
                  </a:cubicBezTo>
                  <a:lnTo>
                    <a:pt x="160170" y="1716848"/>
                  </a:lnTo>
                  <a:cubicBezTo>
                    <a:pt x="71711" y="1716848"/>
                    <a:pt x="0" y="1645137"/>
                    <a:pt x="0" y="1556678"/>
                  </a:cubicBezTo>
                  <a:lnTo>
                    <a:pt x="0" y="160170"/>
                  </a:lnTo>
                  <a:close/>
                </a:path>
              </a:pathLst>
            </a:custGeom>
          </p:spPr>
          <p:style>
            <a:lnRef idx="2">
              <a:schemeClr val="lt1">
                <a:hueOff val="0"/>
                <a:satOff val="0"/>
                <a:lumOff val="0"/>
                <a:alphaOff val="0"/>
              </a:schemeClr>
            </a:lnRef>
            <a:fillRef idx="1">
              <a:schemeClr val="accent2">
                <a:hueOff val="668788"/>
                <a:satOff val="-834"/>
                <a:lumOff val="196"/>
                <a:alphaOff val="0"/>
              </a:schemeClr>
            </a:fillRef>
            <a:effectRef idx="0">
              <a:schemeClr val="accent2">
                <a:hueOff val="668788"/>
                <a:satOff val="-834"/>
                <a:lumOff val="196"/>
                <a:alphaOff val="0"/>
              </a:schemeClr>
            </a:effectRef>
            <a:fontRef idx="minor">
              <a:schemeClr val="lt1"/>
            </a:fontRef>
          </p:style>
          <p:txBody>
            <a:bodyPr spcFirstLastPara="0" vert="horz" wrap="square" lIns="97712" tIns="85012" rIns="97712" bIns="85012"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Gill Sans" panose="020B0604020202020204" charset="0"/>
                </a:rPr>
                <a:t>L’élève passif mémorise le savoir externe</a:t>
              </a:r>
            </a:p>
          </p:txBody>
        </p:sp>
        <p:sp>
          <p:nvSpPr>
            <p:cNvPr id="8" name="Forme libre 7"/>
            <p:cNvSpPr/>
            <p:nvPr/>
          </p:nvSpPr>
          <p:spPr>
            <a:xfrm>
              <a:off x="2439737" y="712168"/>
              <a:ext cx="2002122" cy="5400600"/>
            </a:xfrm>
            <a:custGeom>
              <a:avLst/>
              <a:gdLst>
                <a:gd name="connsiteX0" fmla="*/ 0 w 2002122"/>
                <a:gd name="connsiteY0" fmla="*/ 200212 h 5400600"/>
                <a:gd name="connsiteX1" fmla="*/ 200212 w 2002122"/>
                <a:gd name="connsiteY1" fmla="*/ 0 h 5400600"/>
                <a:gd name="connsiteX2" fmla="*/ 1801910 w 2002122"/>
                <a:gd name="connsiteY2" fmla="*/ 0 h 5400600"/>
                <a:gd name="connsiteX3" fmla="*/ 2002122 w 2002122"/>
                <a:gd name="connsiteY3" fmla="*/ 200212 h 5400600"/>
                <a:gd name="connsiteX4" fmla="*/ 2002122 w 2002122"/>
                <a:gd name="connsiteY4" fmla="*/ 5200388 h 5400600"/>
                <a:gd name="connsiteX5" fmla="*/ 1801910 w 2002122"/>
                <a:gd name="connsiteY5" fmla="*/ 5400600 h 5400600"/>
                <a:gd name="connsiteX6" fmla="*/ 200212 w 2002122"/>
                <a:gd name="connsiteY6" fmla="*/ 5400600 h 5400600"/>
                <a:gd name="connsiteX7" fmla="*/ 0 w 2002122"/>
                <a:gd name="connsiteY7" fmla="*/ 5200388 h 5400600"/>
                <a:gd name="connsiteX8" fmla="*/ 0 w 2002122"/>
                <a:gd name="connsiteY8" fmla="*/ 200212 h 54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122" h="5400600">
                  <a:moveTo>
                    <a:pt x="0" y="200212"/>
                  </a:moveTo>
                  <a:cubicBezTo>
                    <a:pt x="0" y="89638"/>
                    <a:pt x="89638" y="0"/>
                    <a:pt x="200212" y="0"/>
                  </a:cubicBezTo>
                  <a:lnTo>
                    <a:pt x="1801910" y="0"/>
                  </a:lnTo>
                  <a:cubicBezTo>
                    <a:pt x="1912484" y="0"/>
                    <a:pt x="2002122" y="89638"/>
                    <a:pt x="2002122" y="200212"/>
                  </a:cubicBezTo>
                  <a:lnTo>
                    <a:pt x="2002122" y="5200388"/>
                  </a:lnTo>
                  <a:cubicBezTo>
                    <a:pt x="2002122" y="5310962"/>
                    <a:pt x="1912484" y="5400600"/>
                    <a:pt x="1801910" y="5400600"/>
                  </a:cubicBezTo>
                  <a:lnTo>
                    <a:pt x="200212" y="5400600"/>
                  </a:lnTo>
                  <a:cubicBezTo>
                    <a:pt x="89638" y="5400600"/>
                    <a:pt x="0" y="5310962"/>
                    <a:pt x="0" y="5200388"/>
                  </a:cubicBezTo>
                  <a:lnTo>
                    <a:pt x="0" y="200212"/>
                  </a:lnTo>
                  <a:close/>
                </a:path>
              </a:pathLst>
            </a:cu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85662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Gill Sans" panose="020B0604020202020204" charset="0"/>
                </a:rPr>
                <a:t>Béhavioriste Pavlov/Skinner</a:t>
              </a:r>
            </a:p>
          </p:txBody>
        </p:sp>
        <p:sp>
          <p:nvSpPr>
            <p:cNvPr id="9" name="Forme libre 8"/>
            <p:cNvSpPr/>
            <p:nvPr/>
          </p:nvSpPr>
          <p:spPr>
            <a:xfrm>
              <a:off x="2639950" y="1943301"/>
              <a:ext cx="1601697" cy="1592664"/>
            </a:xfrm>
            <a:custGeom>
              <a:avLst/>
              <a:gdLst>
                <a:gd name="connsiteX0" fmla="*/ 0 w 1601697"/>
                <a:gd name="connsiteY0" fmla="*/ 159266 h 1592664"/>
                <a:gd name="connsiteX1" fmla="*/ 159266 w 1601697"/>
                <a:gd name="connsiteY1" fmla="*/ 0 h 1592664"/>
                <a:gd name="connsiteX2" fmla="*/ 1442431 w 1601697"/>
                <a:gd name="connsiteY2" fmla="*/ 0 h 1592664"/>
                <a:gd name="connsiteX3" fmla="*/ 1601697 w 1601697"/>
                <a:gd name="connsiteY3" fmla="*/ 159266 h 1592664"/>
                <a:gd name="connsiteX4" fmla="*/ 1601697 w 1601697"/>
                <a:gd name="connsiteY4" fmla="*/ 1433398 h 1592664"/>
                <a:gd name="connsiteX5" fmla="*/ 1442431 w 1601697"/>
                <a:gd name="connsiteY5" fmla="*/ 1592664 h 1592664"/>
                <a:gd name="connsiteX6" fmla="*/ 159266 w 1601697"/>
                <a:gd name="connsiteY6" fmla="*/ 1592664 h 1592664"/>
                <a:gd name="connsiteX7" fmla="*/ 0 w 1601697"/>
                <a:gd name="connsiteY7" fmla="*/ 1433398 h 1592664"/>
                <a:gd name="connsiteX8" fmla="*/ 0 w 1601697"/>
                <a:gd name="connsiteY8" fmla="*/ 159266 h 159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697" h="1592664">
                  <a:moveTo>
                    <a:pt x="0" y="159266"/>
                  </a:moveTo>
                  <a:cubicBezTo>
                    <a:pt x="0" y="71306"/>
                    <a:pt x="71306" y="0"/>
                    <a:pt x="159266" y="0"/>
                  </a:cubicBezTo>
                  <a:lnTo>
                    <a:pt x="1442431" y="0"/>
                  </a:lnTo>
                  <a:cubicBezTo>
                    <a:pt x="1530391" y="0"/>
                    <a:pt x="1601697" y="71306"/>
                    <a:pt x="1601697" y="159266"/>
                  </a:cubicBezTo>
                  <a:lnTo>
                    <a:pt x="1601697" y="1433398"/>
                  </a:lnTo>
                  <a:cubicBezTo>
                    <a:pt x="1601697" y="1521358"/>
                    <a:pt x="1530391" y="1592664"/>
                    <a:pt x="1442431" y="1592664"/>
                  </a:cubicBezTo>
                  <a:lnTo>
                    <a:pt x="159266" y="1592664"/>
                  </a:lnTo>
                  <a:cubicBezTo>
                    <a:pt x="71306" y="1592664"/>
                    <a:pt x="0" y="1521358"/>
                    <a:pt x="0" y="1433398"/>
                  </a:cubicBezTo>
                  <a:lnTo>
                    <a:pt x="0" y="159266"/>
                  </a:lnTo>
                  <a:close/>
                </a:path>
              </a:pathLst>
            </a:custGeom>
          </p:spPr>
          <p:style>
            <a:lnRef idx="2">
              <a:schemeClr val="lt1">
                <a:hueOff val="0"/>
                <a:satOff val="0"/>
                <a:lumOff val="0"/>
                <a:alphaOff val="0"/>
              </a:schemeClr>
            </a:lnRef>
            <a:fillRef idx="1">
              <a:schemeClr val="accent2">
                <a:hueOff val="1337577"/>
                <a:satOff val="-1668"/>
                <a:lumOff val="392"/>
                <a:alphaOff val="0"/>
              </a:schemeClr>
            </a:fillRef>
            <a:effectRef idx="0">
              <a:schemeClr val="accent2">
                <a:hueOff val="1337577"/>
                <a:satOff val="-1668"/>
                <a:lumOff val="392"/>
                <a:alphaOff val="0"/>
              </a:schemeClr>
            </a:effectRef>
            <a:fontRef idx="minor">
              <a:schemeClr val="lt1"/>
            </a:fontRef>
          </p:style>
          <p:txBody>
            <a:bodyPr spcFirstLastPara="0" vert="horz" wrap="square" lIns="97448" tIns="84748" rIns="97448" bIns="84748"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Gill Sans" panose="020B0604020202020204" charset="0"/>
                </a:rPr>
                <a:t>Centré sur la progression et le conditionnement</a:t>
              </a:r>
            </a:p>
          </p:txBody>
        </p:sp>
        <p:sp>
          <p:nvSpPr>
            <p:cNvPr id="10" name="Forme libre 9"/>
            <p:cNvSpPr/>
            <p:nvPr/>
          </p:nvSpPr>
          <p:spPr>
            <a:xfrm>
              <a:off x="2639950" y="4116316"/>
              <a:ext cx="1601697" cy="1725773"/>
            </a:xfrm>
            <a:custGeom>
              <a:avLst/>
              <a:gdLst>
                <a:gd name="connsiteX0" fmla="*/ 0 w 1601697"/>
                <a:gd name="connsiteY0" fmla="*/ 160170 h 1725773"/>
                <a:gd name="connsiteX1" fmla="*/ 160170 w 1601697"/>
                <a:gd name="connsiteY1" fmla="*/ 0 h 1725773"/>
                <a:gd name="connsiteX2" fmla="*/ 1441527 w 1601697"/>
                <a:gd name="connsiteY2" fmla="*/ 0 h 1725773"/>
                <a:gd name="connsiteX3" fmla="*/ 1601697 w 1601697"/>
                <a:gd name="connsiteY3" fmla="*/ 160170 h 1725773"/>
                <a:gd name="connsiteX4" fmla="*/ 1601697 w 1601697"/>
                <a:gd name="connsiteY4" fmla="*/ 1565603 h 1725773"/>
                <a:gd name="connsiteX5" fmla="*/ 1441527 w 1601697"/>
                <a:gd name="connsiteY5" fmla="*/ 1725773 h 1725773"/>
                <a:gd name="connsiteX6" fmla="*/ 160170 w 1601697"/>
                <a:gd name="connsiteY6" fmla="*/ 1725773 h 1725773"/>
                <a:gd name="connsiteX7" fmla="*/ 0 w 1601697"/>
                <a:gd name="connsiteY7" fmla="*/ 1565603 h 1725773"/>
                <a:gd name="connsiteX8" fmla="*/ 0 w 1601697"/>
                <a:gd name="connsiteY8" fmla="*/ 160170 h 172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697" h="1725773">
                  <a:moveTo>
                    <a:pt x="0" y="160170"/>
                  </a:moveTo>
                  <a:cubicBezTo>
                    <a:pt x="0" y="71711"/>
                    <a:pt x="71711" y="0"/>
                    <a:pt x="160170" y="0"/>
                  </a:cubicBezTo>
                  <a:lnTo>
                    <a:pt x="1441527" y="0"/>
                  </a:lnTo>
                  <a:cubicBezTo>
                    <a:pt x="1529986" y="0"/>
                    <a:pt x="1601697" y="71711"/>
                    <a:pt x="1601697" y="160170"/>
                  </a:cubicBezTo>
                  <a:lnTo>
                    <a:pt x="1601697" y="1565603"/>
                  </a:lnTo>
                  <a:cubicBezTo>
                    <a:pt x="1601697" y="1654062"/>
                    <a:pt x="1529986" y="1725773"/>
                    <a:pt x="1441527" y="1725773"/>
                  </a:cubicBezTo>
                  <a:lnTo>
                    <a:pt x="160170" y="1725773"/>
                  </a:lnTo>
                  <a:cubicBezTo>
                    <a:pt x="71711" y="1725773"/>
                    <a:pt x="0" y="1654062"/>
                    <a:pt x="0" y="1565603"/>
                  </a:cubicBezTo>
                  <a:lnTo>
                    <a:pt x="0" y="160170"/>
                  </a:lnTo>
                  <a:close/>
                </a:path>
              </a:pathLst>
            </a:custGeom>
          </p:spPr>
          <p:style>
            <a:lnRef idx="2">
              <a:schemeClr val="lt1">
                <a:hueOff val="0"/>
                <a:satOff val="0"/>
                <a:lumOff val="0"/>
                <a:alphaOff val="0"/>
              </a:schemeClr>
            </a:lnRef>
            <a:fillRef idx="1">
              <a:schemeClr val="accent2">
                <a:hueOff val="2006365"/>
                <a:satOff val="-2502"/>
                <a:lumOff val="588"/>
                <a:alphaOff val="0"/>
              </a:schemeClr>
            </a:fillRef>
            <a:effectRef idx="0">
              <a:schemeClr val="accent2">
                <a:hueOff val="2006365"/>
                <a:satOff val="-2502"/>
                <a:lumOff val="588"/>
                <a:alphaOff val="0"/>
              </a:schemeClr>
            </a:effectRef>
            <a:fontRef idx="minor">
              <a:schemeClr val="lt1"/>
            </a:fontRef>
          </p:style>
          <p:txBody>
            <a:bodyPr spcFirstLastPara="0" vert="horz" wrap="square" lIns="97712" tIns="85012" rIns="97712" bIns="85012"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Gill Sans" panose="020B0604020202020204" charset="0"/>
                </a:rPr>
                <a:t>L’élève est soumis à des stimuli et adopte un comportement </a:t>
              </a:r>
            </a:p>
          </p:txBody>
        </p:sp>
        <p:sp>
          <p:nvSpPr>
            <p:cNvPr id="11" name="Forme libre 10"/>
            <p:cNvSpPr/>
            <p:nvPr/>
          </p:nvSpPr>
          <p:spPr>
            <a:xfrm>
              <a:off x="4592019" y="712168"/>
              <a:ext cx="2002122" cy="5400600"/>
            </a:xfrm>
            <a:custGeom>
              <a:avLst/>
              <a:gdLst>
                <a:gd name="connsiteX0" fmla="*/ 0 w 2002122"/>
                <a:gd name="connsiteY0" fmla="*/ 200212 h 5400600"/>
                <a:gd name="connsiteX1" fmla="*/ 200212 w 2002122"/>
                <a:gd name="connsiteY1" fmla="*/ 0 h 5400600"/>
                <a:gd name="connsiteX2" fmla="*/ 1801910 w 2002122"/>
                <a:gd name="connsiteY2" fmla="*/ 0 h 5400600"/>
                <a:gd name="connsiteX3" fmla="*/ 2002122 w 2002122"/>
                <a:gd name="connsiteY3" fmla="*/ 200212 h 5400600"/>
                <a:gd name="connsiteX4" fmla="*/ 2002122 w 2002122"/>
                <a:gd name="connsiteY4" fmla="*/ 5200388 h 5400600"/>
                <a:gd name="connsiteX5" fmla="*/ 1801910 w 2002122"/>
                <a:gd name="connsiteY5" fmla="*/ 5400600 h 5400600"/>
                <a:gd name="connsiteX6" fmla="*/ 200212 w 2002122"/>
                <a:gd name="connsiteY6" fmla="*/ 5400600 h 5400600"/>
                <a:gd name="connsiteX7" fmla="*/ 0 w 2002122"/>
                <a:gd name="connsiteY7" fmla="*/ 5200388 h 5400600"/>
                <a:gd name="connsiteX8" fmla="*/ 0 w 2002122"/>
                <a:gd name="connsiteY8" fmla="*/ 200212 h 54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122" h="5400600">
                  <a:moveTo>
                    <a:pt x="0" y="200212"/>
                  </a:moveTo>
                  <a:cubicBezTo>
                    <a:pt x="0" y="89638"/>
                    <a:pt x="89638" y="0"/>
                    <a:pt x="200212" y="0"/>
                  </a:cubicBezTo>
                  <a:lnTo>
                    <a:pt x="1801910" y="0"/>
                  </a:lnTo>
                  <a:cubicBezTo>
                    <a:pt x="1912484" y="0"/>
                    <a:pt x="2002122" y="89638"/>
                    <a:pt x="2002122" y="200212"/>
                  </a:cubicBezTo>
                  <a:lnTo>
                    <a:pt x="2002122" y="5200388"/>
                  </a:lnTo>
                  <a:cubicBezTo>
                    <a:pt x="2002122" y="5310962"/>
                    <a:pt x="1912484" y="5400600"/>
                    <a:pt x="1801910" y="5400600"/>
                  </a:cubicBezTo>
                  <a:lnTo>
                    <a:pt x="200212" y="5400600"/>
                  </a:lnTo>
                  <a:cubicBezTo>
                    <a:pt x="89638" y="5400600"/>
                    <a:pt x="0" y="5310962"/>
                    <a:pt x="0" y="5200388"/>
                  </a:cubicBezTo>
                  <a:lnTo>
                    <a:pt x="0" y="200212"/>
                  </a:lnTo>
                  <a:close/>
                </a:path>
              </a:pathLst>
            </a:cu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85662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Gill Sans" panose="020B0604020202020204" charset="0"/>
                </a:rPr>
                <a:t>Cognitiviste Tardif</a:t>
              </a:r>
            </a:p>
          </p:txBody>
        </p:sp>
        <p:sp>
          <p:nvSpPr>
            <p:cNvPr id="12" name="Forme libre 11"/>
            <p:cNvSpPr/>
            <p:nvPr/>
          </p:nvSpPr>
          <p:spPr>
            <a:xfrm>
              <a:off x="4792231" y="1821884"/>
              <a:ext cx="1601697" cy="1628354"/>
            </a:xfrm>
            <a:custGeom>
              <a:avLst/>
              <a:gdLst>
                <a:gd name="connsiteX0" fmla="*/ 0 w 1601697"/>
                <a:gd name="connsiteY0" fmla="*/ 160170 h 1628354"/>
                <a:gd name="connsiteX1" fmla="*/ 160170 w 1601697"/>
                <a:gd name="connsiteY1" fmla="*/ 0 h 1628354"/>
                <a:gd name="connsiteX2" fmla="*/ 1441527 w 1601697"/>
                <a:gd name="connsiteY2" fmla="*/ 0 h 1628354"/>
                <a:gd name="connsiteX3" fmla="*/ 1601697 w 1601697"/>
                <a:gd name="connsiteY3" fmla="*/ 160170 h 1628354"/>
                <a:gd name="connsiteX4" fmla="*/ 1601697 w 1601697"/>
                <a:gd name="connsiteY4" fmla="*/ 1468184 h 1628354"/>
                <a:gd name="connsiteX5" fmla="*/ 1441527 w 1601697"/>
                <a:gd name="connsiteY5" fmla="*/ 1628354 h 1628354"/>
                <a:gd name="connsiteX6" fmla="*/ 160170 w 1601697"/>
                <a:gd name="connsiteY6" fmla="*/ 1628354 h 1628354"/>
                <a:gd name="connsiteX7" fmla="*/ 0 w 1601697"/>
                <a:gd name="connsiteY7" fmla="*/ 1468184 h 1628354"/>
                <a:gd name="connsiteX8" fmla="*/ 0 w 1601697"/>
                <a:gd name="connsiteY8" fmla="*/ 160170 h 162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697" h="1628354">
                  <a:moveTo>
                    <a:pt x="0" y="160170"/>
                  </a:moveTo>
                  <a:cubicBezTo>
                    <a:pt x="0" y="71711"/>
                    <a:pt x="71711" y="0"/>
                    <a:pt x="160170" y="0"/>
                  </a:cubicBezTo>
                  <a:lnTo>
                    <a:pt x="1441527" y="0"/>
                  </a:lnTo>
                  <a:cubicBezTo>
                    <a:pt x="1529986" y="0"/>
                    <a:pt x="1601697" y="71711"/>
                    <a:pt x="1601697" y="160170"/>
                  </a:cubicBezTo>
                  <a:lnTo>
                    <a:pt x="1601697" y="1468184"/>
                  </a:lnTo>
                  <a:cubicBezTo>
                    <a:pt x="1601697" y="1556643"/>
                    <a:pt x="1529986" y="1628354"/>
                    <a:pt x="1441527" y="1628354"/>
                  </a:cubicBezTo>
                  <a:lnTo>
                    <a:pt x="160170" y="1628354"/>
                  </a:lnTo>
                  <a:cubicBezTo>
                    <a:pt x="71711" y="1628354"/>
                    <a:pt x="0" y="1556643"/>
                    <a:pt x="0" y="1468184"/>
                  </a:cubicBezTo>
                  <a:lnTo>
                    <a:pt x="0" y="160170"/>
                  </a:lnTo>
                  <a:close/>
                </a:path>
              </a:pathLst>
            </a:custGeom>
          </p:spPr>
          <p:style>
            <a:lnRef idx="2">
              <a:schemeClr val="lt1">
                <a:hueOff val="0"/>
                <a:satOff val="0"/>
                <a:lumOff val="0"/>
                <a:alphaOff val="0"/>
              </a:schemeClr>
            </a:lnRef>
            <a:fillRef idx="1">
              <a:schemeClr val="accent2">
                <a:hueOff val="2675154"/>
                <a:satOff val="-3337"/>
                <a:lumOff val="785"/>
                <a:alphaOff val="0"/>
              </a:schemeClr>
            </a:fillRef>
            <a:effectRef idx="0">
              <a:schemeClr val="accent2">
                <a:hueOff val="2675154"/>
                <a:satOff val="-3337"/>
                <a:lumOff val="785"/>
                <a:alphaOff val="0"/>
              </a:schemeClr>
            </a:effectRef>
            <a:fontRef idx="minor">
              <a:schemeClr val="lt1"/>
            </a:fontRef>
          </p:style>
          <p:txBody>
            <a:bodyPr spcFirstLastPara="0" vert="horz" wrap="square" lIns="97712" tIns="85012" rIns="97712" bIns="85012"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Gill Sans" panose="020B0604020202020204" charset="0"/>
                </a:rPr>
                <a:t>Centré sur le traitement conscient de l’information</a:t>
              </a:r>
            </a:p>
          </p:txBody>
        </p:sp>
        <p:sp>
          <p:nvSpPr>
            <p:cNvPr id="13" name="Forme libre 12"/>
            <p:cNvSpPr/>
            <p:nvPr/>
          </p:nvSpPr>
          <p:spPr>
            <a:xfrm>
              <a:off x="4792231" y="4212801"/>
              <a:ext cx="1601697" cy="1628354"/>
            </a:xfrm>
            <a:custGeom>
              <a:avLst/>
              <a:gdLst>
                <a:gd name="connsiteX0" fmla="*/ 0 w 1601697"/>
                <a:gd name="connsiteY0" fmla="*/ 160170 h 1628354"/>
                <a:gd name="connsiteX1" fmla="*/ 160170 w 1601697"/>
                <a:gd name="connsiteY1" fmla="*/ 0 h 1628354"/>
                <a:gd name="connsiteX2" fmla="*/ 1441527 w 1601697"/>
                <a:gd name="connsiteY2" fmla="*/ 0 h 1628354"/>
                <a:gd name="connsiteX3" fmla="*/ 1601697 w 1601697"/>
                <a:gd name="connsiteY3" fmla="*/ 160170 h 1628354"/>
                <a:gd name="connsiteX4" fmla="*/ 1601697 w 1601697"/>
                <a:gd name="connsiteY4" fmla="*/ 1468184 h 1628354"/>
                <a:gd name="connsiteX5" fmla="*/ 1441527 w 1601697"/>
                <a:gd name="connsiteY5" fmla="*/ 1628354 h 1628354"/>
                <a:gd name="connsiteX6" fmla="*/ 160170 w 1601697"/>
                <a:gd name="connsiteY6" fmla="*/ 1628354 h 1628354"/>
                <a:gd name="connsiteX7" fmla="*/ 0 w 1601697"/>
                <a:gd name="connsiteY7" fmla="*/ 1468184 h 1628354"/>
                <a:gd name="connsiteX8" fmla="*/ 0 w 1601697"/>
                <a:gd name="connsiteY8" fmla="*/ 160170 h 162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697" h="1628354">
                  <a:moveTo>
                    <a:pt x="0" y="160170"/>
                  </a:moveTo>
                  <a:cubicBezTo>
                    <a:pt x="0" y="71711"/>
                    <a:pt x="71711" y="0"/>
                    <a:pt x="160170" y="0"/>
                  </a:cubicBezTo>
                  <a:lnTo>
                    <a:pt x="1441527" y="0"/>
                  </a:lnTo>
                  <a:cubicBezTo>
                    <a:pt x="1529986" y="0"/>
                    <a:pt x="1601697" y="71711"/>
                    <a:pt x="1601697" y="160170"/>
                  </a:cubicBezTo>
                  <a:lnTo>
                    <a:pt x="1601697" y="1468184"/>
                  </a:lnTo>
                  <a:cubicBezTo>
                    <a:pt x="1601697" y="1556643"/>
                    <a:pt x="1529986" y="1628354"/>
                    <a:pt x="1441527" y="1628354"/>
                  </a:cubicBezTo>
                  <a:lnTo>
                    <a:pt x="160170" y="1628354"/>
                  </a:lnTo>
                  <a:cubicBezTo>
                    <a:pt x="71711" y="1628354"/>
                    <a:pt x="0" y="1556643"/>
                    <a:pt x="0" y="1468184"/>
                  </a:cubicBezTo>
                  <a:lnTo>
                    <a:pt x="0" y="160170"/>
                  </a:lnTo>
                  <a:close/>
                </a:path>
              </a:pathLst>
            </a:custGeom>
          </p:spPr>
          <p:style>
            <a:lnRef idx="2">
              <a:schemeClr val="lt1">
                <a:hueOff val="0"/>
                <a:satOff val="0"/>
                <a:lumOff val="0"/>
                <a:alphaOff val="0"/>
              </a:schemeClr>
            </a:lnRef>
            <a:fillRef idx="1">
              <a:schemeClr val="accent2">
                <a:hueOff val="3343942"/>
                <a:satOff val="-4171"/>
                <a:lumOff val="981"/>
                <a:alphaOff val="0"/>
              </a:schemeClr>
            </a:fillRef>
            <a:effectRef idx="0">
              <a:schemeClr val="accent2">
                <a:hueOff val="3343942"/>
                <a:satOff val="-4171"/>
                <a:lumOff val="981"/>
                <a:alphaOff val="0"/>
              </a:schemeClr>
            </a:effectRef>
            <a:fontRef idx="minor">
              <a:schemeClr val="lt1"/>
            </a:fontRef>
          </p:style>
          <p:txBody>
            <a:bodyPr spcFirstLastPara="0" vert="horz" wrap="square" lIns="97712" tIns="85012" rIns="97712" bIns="85012"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Gill Sans" panose="020B0604020202020204" charset="0"/>
                </a:rPr>
                <a:t>L’apprenant est actif pour l’organiser et la réutiliser</a:t>
              </a:r>
            </a:p>
          </p:txBody>
        </p:sp>
        <p:sp>
          <p:nvSpPr>
            <p:cNvPr id="14" name="Forme libre 13"/>
            <p:cNvSpPr/>
            <p:nvPr/>
          </p:nvSpPr>
          <p:spPr>
            <a:xfrm>
              <a:off x="6744301" y="712168"/>
              <a:ext cx="2002122" cy="5400600"/>
            </a:xfrm>
            <a:custGeom>
              <a:avLst/>
              <a:gdLst>
                <a:gd name="connsiteX0" fmla="*/ 0 w 2002122"/>
                <a:gd name="connsiteY0" fmla="*/ 200212 h 5400600"/>
                <a:gd name="connsiteX1" fmla="*/ 200212 w 2002122"/>
                <a:gd name="connsiteY1" fmla="*/ 0 h 5400600"/>
                <a:gd name="connsiteX2" fmla="*/ 1801910 w 2002122"/>
                <a:gd name="connsiteY2" fmla="*/ 0 h 5400600"/>
                <a:gd name="connsiteX3" fmla="*/ 2002122 w 2002122"/>
                <a:gd name="connsiteY3" fmla="*/ 200212 h 5400600"/>
                <a:gd name="connsiteX4" fmla="*/ 2002122 w 2002122"/>
                <a:gd name="connsiteY4" fmla="*/ 5200388 h 5400600"/>
                <a:gd name="connsiteX5" fmla="*/ 1801910 w 2002122"/>
                <a:gd name="connsiteY5" fmla="*/ 5400600 h 5400600"/>
                <a:gd name="connsiteX6" fmla="*/ 200212 w 2002122"/>
                <a:gd name="connsiteY6" fmla="*/ 5400600 h 5400600"/>
                <a:gd name="connsiteX7" fmla="*/ 0 w 2002122"/>
                <a:gd name="connsiteY7" fmla="*/ 5200388 h 5400600"/>
                <a:gd name="connsiteX8" fmla="*/ 0 w 2002122"/>
                <a:gd name="connsiteY8" fmla="*/ 200212 h 54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122" h="5400600">
                  <a:moveTo>
                    <a:pt x="0" y="200212"/>
                  </a:moveTo>
                  <a:cubicBezTo>
                    <a:pt x="0" y="89638"/>
                    <a:pt x="89638" y="0"/>
                    <a:pt x="200212" y="0"/>
                  </a:cubicBezTo>
                  <a:lnTo>
                    <a:pt x="1801910" y="0"/>
                  </a:lnTo>
                  <a:cubicBezTo>
                    <a:pt x="1912484" y="0"/>
                    <a:pt x="2002122" y="89638"/>
                    <a:pt x="2002122" y="200212"/>
                  </a:cubicBezTo>
                  <a:lnTo>
                    <a:pt x="2002122" y="5200388"/>
                  </a:lnTo>
                  <a:cubicBezTo>
                    <a:pt x="2002122" y="5310962"/>
                    <a:pt x="1912484" y="5400600"/>
                    <a:pt x="1801910" y="5400600"/>
                  </a:cubicBezTo>
                  <a:lnTo>
                    <a:pt x="200212" y="5400600"/>
                  </a:lnTo>
                  <a:cubicBezTo>
                    <a:pt x="89638" y="5400600"/>
                    <a:pt x="0" y="5310962"/>
                    <a:pt x="0" y="5200388"/>
                  </a:cubicBezTo>
                  <a:lnTo>
                    <a:pt x="0" y="200212"/>
                  </a:lnTo>
                  <a:close/>
                </a:path>
              </a:pathLst>
            </a:cu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85662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Gill Sans" panose="020B0604020202020204" charset="0"/>
                </a:rPr>
                <a:t>Constructiviste Piaget</a:t>
              </a:r>
            </a:p>
          </p:txBody>
        </p:sp>
        <p:sp>
          <p:nvSpPr>
            <p:cNvPr id="15" name="Forme libre 14"/>
            <p:cNvSpPr/>
            <p:nvPr/>
          </p:nvSpPr>
          <p:spPr>
            <a:xfrm>
              <a:off x="6944513" y="1747907"/>
              <a:ext cx="1601697" cy="1628354"/>
            </a:xfrm>
            <a:custGeom>
              <a:avLst/>
              <a:gdLst>
                <a:gd name="connsiteX0" fmla="*/ 0 w 1601697"/>
                <a:gd name="connsiteY0" fmla="*/ 160170 h 1628354"/>
                <a:gd name="connsiteX1" fmla="*/ 160170 w 1601697"/>
                <a:gd name="connsiteY1" fmla="*/ 0 h 1628354"/>
                <a:gd name="connsiteX2" fmla="*/ 1441527 w 1601697"/>
                <a:gd name="connsiteY2" fmla="*/ 0 h 1628354"/>
                <a:gd name="connsiteX3" fmla="*/ 1601697 w 1601697"/>
                <a:gd name="connsiteY3" fmla="*/ 160170 h 1628354"/>
                <a:gd name="connsiteX4" fmla="*/ 1601697 w 1601697"/>
                <a:gd name="connsiteY4" fmla="*/ 1468184 h 1628354"/>
                <a:gd name="connsiteX5" fmla="*/ 1441527 w 1601697"/>
                <a:gd name="connsiteY5" fmla="*/ 1628354 h 1628354"/>
                <a:gd name="connsiteX6" fmla="*/ 160170 w 1601697"/>
                <a:gd name="connsiteY6" fmla="*/ 1628354 h 1628354"/>
                <a:gd name="connsiteX7" fmla="*/ 0 w 1601697"/>
                <a:gd name="connsiteY7" fmla="*/ 1468184 h 1628354"/>
                <a:gd name="connsiteX8" fmla="*/ 0 w 1601697"/>
                <a:gd name="connsiteY8" fmla="*/ 160170 h 162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697" h="1628354">
                  <a:moveTo>
                    <a:pt x="0" y="160170"/>
                  </a:moveTo>
                  <a:cubicBezTo>
                    <a:pt x="0" y="71711"/>
                    <a:pt x="71711" y="0"/>
                    <a:pt x="160170" y="0"/>
                  </a:cubicBezTo>
                  <a:lnTo>
                    <a:pt x="1441527" y="0"/>
                  </a:lnTo>
                  <a:cubicBezTo>
                    <a:pt x="1529986" y="0"/>
                    <a:pt x="1601697" y="71711"/>
                    <a:pt x="1601697" y="160170"/>
                  </a:cubicBezTo>
                  <a:lnTo>
                    <a:pt x="1601697" y="1468184"/>
                  </a:lnTo>
                  <a:cubicBezTo>
                    <a:pt x="1601697" y="1556643"/>
                    <a:pt x="1529986" y="1628354"/>
                    <a:pt x="1441527" y="1628354"/>
                  </a:cubicBezTo>
                  <a:lnTo>
                    <a:pt x="160170" y="1628354"/>
                  </a:lnTo>
                  <a:cubicBezTo>
                    <a:pt x="71711" y="1628354"/>
                    <a:pt x="0" y="1556643"/>
                    <a:pt x="0" y="1468184"/>
                  </a:cubicBezTo>
                  <a:lnTo>
                    <a:pt x="0" y="160170"/>
                  </a:lnTo>
                  <a:close/>
                </a:path>
              </a:pathLst>
            </a:custGeom>
          </p:spPr>
          <p:style>
            <a:lnRef idx="2">
              <a:schemeClr val="lt1">
                <a:hueOff val="0"/>
                <a:satOff val="0"/>
                <a:lumOff val="0"/>
                <a:alphaOff val="0"/>
              </a:schemeClr>
            </a:lnRef>
            <a:fillRef idx="1">
              <a:schemeClr val="accent2">
                <a:hueOff val="4012731"/>
                <a:satOff val="-5005"/>
                <a:lumOff val="1177"/>
                <a:alphaOff val="0"/>
              </a:schemeClr>
            </a:fillRef>
            <a:effectRef idx="0">
              <a:schemeClr val="accent2">
                <a:hueOff val="4012731"/>
                <a:satOff val="-5005"/>
                <a:lumOff val="1177"/>
                <a:alphaOff val="0"/>
              </a:schemeClr>
            </a:effectRef>
            <a:fontRef idx="minor">
              <a:schemeClr val="lt1"/>
            </a:fontRef>
          </p:style>
          <p:txBody>
            <a:bodyPr spcFirstLastPara="0" vert="horz" wrap="square" lIns="97712" tIns="85012" rIns="97712" bIns="85012"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Gill Sans" panose="020B0604020202020204" charset="0"/>
                </a:rPr>
                <a:t>Centré sur le processus d’apprentissage</a:t>
              </a:r>
            </a:p>
          </p:txBody>
        </p:sp>
        <p:sp>
          <p:nvSpPr>
            <p:cNvPr id="16" name="Forme libre 15"/>
            <p:cNvSpPr/>
            <p:nvPr/>
          </p:nvSpPr>
          <p:spPr>
            <a:xfrm>
              <a:off x="6944513" y="4212801"/>
              <a:ext cx="1601697" cy="1628354"/>
            </a:xfrm>
            <a:custGeom>
              <a:avLst/>
              <a:gdLst>
                <a:gd name="connsiteX0" fmla="*/ 0 w 1601697"/>
                <a:gd name="connsiteY0" fmla="*/ 160170 h 1628354"/>
                <a:gd name="connsiteX1" fmla="*/ 160170 w 1601697"/>
                <a:gd name="connsiteY1" fmla="*/ 0 h 1628354"/>
                <a:gd name="connsiteX2" fmla="*/ 1441527 w 1601697"/>
                <a:gd name="connsiteY2" fmla="*/ 0 h 1628354"/>
                <a:gd name="connsiteX3" fmla="*/ 1601697 w 1601697"/>
                <a:gd name="connsiteY3" fmla="*/ 160170 h 1628354"/>
                <a:gd name="connsiteX4" fmla="*/ 1601697 w 1601697"/>
                <a:gd name="connsiteY4" fmla="*/ 1468184 h 1628354"/>
                <a:gd name="connsiteX5" fmla="*/ 1441527 w 1601697"/>
                <a:gd name="connsiteY5" fmla="*/ 1628354 h 1628354"/>
                <a:gd name="connsiteX6" fmla="*/ 160170 w 1601697"/>
                <a:gd name="connsiteY6" fmla="*/ 1628354 h 1628354"/>
                <a:gd name="connsiteX7" fmla="*/ 0 w 1601697"/>
                <a:gd name="connsiteY7" fmla="*/ 1468184 h 1628354"/>
                <a:gd name="connsiteX8" fmla="*/ 0 w 1601697"/>
                <a:gd name="connsiteY8" fmla="*/ 160170 h 162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697" h="1628354">
                  <a:moveTo>
                    <a:pt x="0" y="160170"/>
                  </a:moveTo>
                  <a:cubicBezTo>
                    <a:pt x="0" y="71711"/>
                    <a:pt x="71711" y="0"/>
                    <a:pt x="160170" y="0"/>
                  </a:cubicBezTo>
                  <a:lnTo>
                    <a:pt x="1441527" y="0"/>
                  </a:lnTo>
                  <a:cubicBezTo>
                    <a:pt x="1529986" y="0"/>
                    <a:pt x="1601697" y="71711"/>
                    <a:pt x="1601697" y="160170"/>
                  </a:cubicBezTo>
                  <a:lnTo>
                    <a:pt x="1601697" y="1468184"/>
                  </a:lnTo>
                  <a:cubicBezTo>
                    <a:pt x="1601697" y="1556643"/>
                    <a:pt x="1529986" y="1628354"/>
                    <a:pt x="1441527" y="1628354"/>
                  </a:cubicBezTo>
                  <a:lnTo>
                    <a:pt x="160170" y="1628354"/>
                  </a:lnTo>
                  <a:cubicBezTo>
                    <a:pt x="71711" y="1628354"/>
                    <a:pt x="0" y="1556643"/>
                    <a:pt x="0" y="1468184"/>
                  </a:cubicBezTo>
                  <a:lnTo>
                    <a:pt x="0" y="160170"/>
                  </a:ln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97712" tIns="85012" rIns="97712" bIns="85012"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Gill Sans" panose="020B0604020202020204" charset="0"/>
                </a:rPr>
                <a:t>L’apprenant est créateur de ses connaissances</a:t>
              </a:r>
            </a:p>
          </p:txBody>
        </p:sp>
      </p:grpSp>
      <p:sp>
        <p:nvSpPr>
          <p:cNvPr id="2" name="ZoneTexte 1"/>
          <p:cNvSpPr txBox="1"/>
          <p:nvPr/>
        </p:nvSpPr>
        <p:spPr>
          <a:xfrm>
            <a:off x="4000500" y="6286499"/>
            <a:ext cx="1270000" cy="279400"/>
          </a:xfrm>
          <a:prstGeom prst="rect">
            <a:avLst/>
          </a:prstGeom>
          <a:noFill/>
        </p:spPr>
        <p:txBody>
          <a:bodyPr vert="horz" rtlCol="0">
            <a:spAutoFit/>
          </a:bodyPr>
          <a:lstStyle/>
          <a:p>
            <a:pPr algn="ctr"/>
            <a:fld id="{48124A6A-452A-466E-AAC4-601FA3E32457}" type="slidenum">
              <a:rPr lang="fr-FR" sz="1200" smtClean="0">
                <a:latin typeface="Gill Sans" panose="020B0604020202020204" charset="0"/>
              </a:rPr>
              <a:pPr algn="ctr"/>
              <a:t>10</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803487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304800" y="266513"/>
            <a:ext cx="8534400" cy="692337"/>
          </a:xfrm>
          <a:prstGeom prst="rect">
            <a:avLst/>
          </a:prstGeom>
          <a:solidFill>
            <a:srgbClr val="FFFFFF"/>
          </a:solidFill>
          <a:ln>
            <a:noFill/>
          </a:ln>
        </p:spPr>
        <p:txBody>
          <a:bodyPr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C2113A"/>
              </a:buClr>
              <a:buSzPct val="25000"/>
              <a:buFont typeface="Arial"/>
              <a:defRPr sz="1800" b="1">
                <a:solidFill>
                  <a:srgbClr val="C2113A"/>
                </a:solidFill>
                <a:latin typeface="Gill Sans" panose="020B0604020202020204" charset="0"/>
              </a:defRPr>
            </a:lvl1pPr>
          </a:lstStyle>
          <a:p>
            <a:r>
              <a:rPr lang="fr-FR" dirty="0">
                <a:sym typeface="Gill Sans"/>
              </a:rPr>
              <a:t>LES DEMARCHES PEDAGOGIQUES</a:t>
            </a:r>
            <a:endParaRPr lang="fr-FR" dirty="0">
              <a:sym typeface="Gill Sans"/>
            </a:endParaRPr>
          </a:p>
        </p:txBody>
      </p:sp>
      <p:grpSp>
        <p:nvGrpSpPr>
          <p:cNvPr id="2" name="Groupe 1"/>
          <p:cNvGrpSpPr/>
          <p:nvPr/>
        </p:nvGrpSpPr>
        <p:grpSpPr>
          <a:xfrm>
            <a:off x="395536" y="1178434"/>
            <a:ext cx="7990390" cy="4005080"/>
            <a:chOff x="395536" y="1178434"/>
            <a:chExt cx="7990390" cy="4005080"/>
          </a:xfrm>
        </p:grpSpPr>
        <p:sp>
          <p:nvSpPr>
            <p:cNvPr id="4" name="Forme libre 3"/>
            <p:cNvSpPr/>
            <p:nvPr/>
          </p:nvSpPr>
          <p:spPr>
            <a:xfrm>
              <a:off x="395536" y="1214896"/>
              <a:ext cx="2435333" cy="522374"/>
            </a:xfrm>
            <a:custGeom>
              <a:avLst/>
              <a:gdLst>
                <a:gd name="connsiteX0" fmla="*/ 0 w 2435333"/>
                <a:gd name="connsiteY0" fmla="*/ 0 h 522374"/>
                <a:gd name="connsiteX1" fmla="*/ 2435333 w 2435333"/>
                <a:gd name="connsiteY1" fmla="*/ 0 h 522374"/>
                <a:gd name="connsiteX2" fmla="*/ 2435333 w 2435333"/>
                <a:gd name="connsiteY2" fmla="*/ 522374 h 522374"/>
                <a:gd name="connsiteX3" fmla="*/ 0 w 2435333"/>
                <a:gd name="connsiteY3" fmla="*/ 522374 h 522374"/>
                <a:gd name="connsiteX4" fmla="*/ 0 w 2435333"/>
                <a:gd name="connsiteY4" fmla="*/ 0 h 52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333" h="522374">
                  <a:moveTo>
                    <a:pt x="0" y="0"/>
                  </a:moveTo>
                  <a:lnTo>
                    <a:pt x="2435333" y="0"/>
                  </a:lnTo>
                  <a:lnTo>
                    <a:pt x="2435333" y="522374"/>
                  </a:lnTo>
                  <a:lnTo>
                    <a:pt x="0" y="522374"/>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000" kern="1200" dirty="0">
                  <a:latin typeface="Gill Sans" panose="020B0604020202020204" charset="0"/>
                </a:rPr>
                <a:t>Déductive</a:t>
              </a:r>
            </a:p>
          </p:txBody>
        </p:sp>
        <p:sp>
          <p:nvSpPr>
            <p:cNvPr id="5" name="Forme libre 4"/>
            <p:cNvSpPr/>
            <p:nvPr/>
          </p:nvSpPr>
          <p:spPr>
            <a:xfrm>
              <a:off x="398033" y="1808000"/>
              <a:ext cx="2435333" cy="3314006"/>
            </a:xfrm>
            <a:custGeom>
              <a:avLst/>
              <a:gdLst>
                <a:gd name="connsiteX0" fmla="*/ 0 w 2435333"/>
                <a:gd name="connsiteY0" fmla="*/ 0 h 3314006"/>
                <a:gd name="connsiteX1" fmla="*/ 2435333 w 2435333"/>
                <a:gd name="connsiteY1" fmla="*/ 0 h 3314006"/>
                <a:gd name="connsiteX2" fmla="*/ 2435333 w 2435333"/>
                <a:gd name="connsiteY2" fmla="*/ 3314006 h 3314006"/>
                <a:gd name="connsiteX3" fmla="*/ 0 w 2435333"/>
                <a:gd name="connsiteY3" fmla="*/ 3314006 h 3314006"/>
                <a:gd name="connsiteX4" fmla="*/ 0 w 2435333"/>
                <a:gd name="connsiteY4" fmla="*/ 0 h 3314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333" h="3314006">
                  <a:moveTo>
                    <a:pt x="0" y="0"/>
                  </a:moveTo>
                  <a:lnTo>
                    <a:pt x="2435333" y="0"/>
                  </a:lnTo>
                  <a:lnTo>
                    <a:pt x="2435333" y="3314006"/>
                  </a:lnTo>
                  <a:lnTo>
                    <a:pt x="0" y="3314006"/>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fr-FR" sz="2000" kern="1200" dirty="0">
                  <a:latin typeface="Gill Sans" panose="020B0604020202020204" charset="0"/>
                </a:rPr>
                <a:t>présenter un principe général puis proposer des exercices d’application.</a:t>
              </a:r>
            </a:p>
          </p:txBody>
        </p:sp>
        <p:sp>
          <p:nvSpPr>
            <p:cNvPr id="6" name="Forme libre 5"/>
            <p:cNvSpPr/>
            <p:nvPr/>
          </p:nvSpPr>
          <p:spPr>
            <a:xfrm>
              <a:off x="3174313" y="1196752"/>
              <a:ext cx="2435333" cy="522374"/>
            </a:xfrm>
            <a:custGeom>
              <a:avLst/>
              <a:gdLst>
                <a:gd name="connsiteX0" fmla="*/ 0 w 2435333"/>
                <a:gd name="connsiteY0" fmla="*/ 0 h 522374"/>
                <a:gd name="connsiteX1" fmla="*/ 2435333 w 2435333"/>
                <a:gd name="connsiteY1" fmla="*/ 0 h 522374"/>
                <a:gd name="connsiteX2" fmla="*/ 2435333 w 2435333"/>
                <a:gd name="connsiteY2" fmla="*/ 522374 h 522374"/>
                <a:gd name="connsiteX3" fmla="*/ 0 w 2435333"/>
                <a:gd name="connsiteY3" fmla="*/ 522374 h 522374"/>
                <a:gd name="connsiteX4" fmla="*/ 0 w 2435333"/>
                <a:gd name="connsiteY4" fmla="*/ 0 h 52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333" h="522374">
                  <a:moveTo>
                    <a:pt x="0" y="0"/>
                  </a:moveTo>
                  <a:lnTo>
                    <a:pt x="2435333" y="0"/>
                  </a:lnTo>
                  <a:lnTo>
                    <a:pt x="2435333" y="522374"/>
                  </a:lnTo>
                  <a:lnTo>
                    <a:pt x="0" y="522374"/>
                  </a:lnTo>
                  <a:lnTo>
                    <a:pt x="0" y="0"/>
                  </a:lnTo>
                  <a:close/>
                </a:path>
              </a:pathLst>
            </a:custGeom>
          </p:spPr>
          <p:style>
            <a:lnRef idx="2">
              <a:schemeClr val="accent4">
                <a:hueOff val="-2232385"/>
                <a:satOff val="13449"/>
                <a:lumOff val="1078"/>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000" kern="1200" dirty="0">
                  <a:latin typeface="Gill Sans" panose="020B0604020202020204" charset="0"/>
                </a:rPr>
                <a:t>Inductive</a:t>
              </a:r>
            </a:p>
          </p:txBody>
        </p:sp>
        <p:sp>
          <p:nvSpPr>
            <p:cNvPr id="7" name="Forme libre 6"/>
            <p:cNvSpPr/>
            <p:nvPr/>
          </p:nvSpPr>
          <p:spPr>
            <a:xfrm>
              <a:off x="3174313" y="1805928"/>
              <a:ext cx="2435333" cy="3318150"/>
            </a:xfrm>
            <a:custGeom>
              <a:avLst/>
              <a:gdLst>
                <a:gd name="connsiteX0" fmla="*/ 0 w 2435333"/>
                <a:gd name="connsiteY0" fmla="*/ 0 h 3318150"/>
                <a:gd name="connsiteX1" fmla="*/ 2435333 w 2435333"/>
                <a:gd name="connsiteY1" fmla="*/ 0 h 3318150"/>
                <a:gd name="connsiteX2" fmla="*/ 2435333 w 2435333"/>
                <a:gd name="connsiteY2" fmla="*/ 3318150 h 3318150"/>
                <a:gd name="connsiteX3" fmla="*/ 0 w 2435333"/>
                <a:gd name="connsiteY3" fmla="*/ 3318150 h 3318150"/>
                <a:gd name="connsiteX4" fmla="*/ 0 w 2435333"/>
                <a:gd name="connsiteY4" fmla="*/ 0 h 331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333" h="3318150">
                  <a:moveTo>
                    <a:pt x="0" y="0"/>
                  </a:moveTo>
                  <a:lnTo>
                    <a:pt x="2435333" y="0"/>
                  </a:lnTo>
                  <a:lnTo>
                    <a:pt x="2435333" y="3318150"/>
                  </a:lnTo>
                  <a:lnTo>
                    <a:pt x="0" y="3318150"/>
                  </a:lnTo>
                  <a:lnTo>
                    <a:pt x="0" y="0"/>
                  </a:lnTo>
                  <a:close/>
                </a:path>
              </a:pathLst>
            </a:custGeom>
          </p:spPr>
          <p:style>
            <a:lnRef idx="2">
              <a:schemeClr val="accent4">
                <a:tint val="40000"/>
                <a:alpha val="90000"/>
                <a:hueOff val="-1972855"/>
                <a:satOff val="11079"/>
                <a:lumOff val="704"/>
                <a:alphaOff val="0"/>
              </a:schemeClr>
            </a:lnRef>
            <a:fillRef idx="1">
              <a:schemeClr val="accent4">
                <a:tint val="40000"/>
                <a:alpha val="90000"/>
                <a:hueOff val="-1972855"/>
                <a:satOff val="11079"/>
                <a:lumOff val="704"/>
                <a:alphaOff val="0"/>
              </a:schemeClr>
            </a:fillRef>
            <a:effectRef idx="0">
              <a:schemeClr val="accent4">
                <a:tint val="40000"/>
                <a:alpha val="90000"/>
                <a:hueOff val="-1972855"/>
                <a:satOff val="11079"/>
                <a:lumOff val="704"/>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fr-FR" sz="2000" kern="1200" dirty="0">
                  <a:latin typeface="Gill Sans" panose="020B0604020202020204" charset="0"/>
                </a:rPr>
                <a:t>propose des cas particuliers pour ressortir le principe général ou le mode de fonctionnement.</a:t>
              </a:r>
            </a:p>
          </p:txBody>
        </p:sp>
        <p:sp>
          <p:nvSpPr>
            <p:cNvPr id="8" name="Forme libre 7"/>
            <p:cNvSpPr/>
            <p:nvPr/>
          </p:nvSpPr>
          <p:spPr>
            <a:xfrm>
              <a:off x="5950593" y="1178434"/>
              <a:ext cx="2435333" cy="522374"/>
            </a:xfrm>
            <a:custGeom>
              <a:avLst/>
              <a:gdLst>
                <a:gd name="connsiteX0" fmla="*/ 0 w 2435333"/>
                <a:gd name="connsiteY0" fmla="*/ 0 h 522374"/>
                <a:gd name="connsiteX1" fmla="*/ 2435333 w 2435333"/>
                <a:gd name="connsiteY1" fmla="*/ 0 h 522374"/>
                <a:gd name="connsiteX2" fmla="*/ 2435333 w 2435333"/>
                <a:gd name="connsiteY2" fmla="*/ 522374 h 522374"/>
                <a:gd name="connsiteX3" fmla="*/ 0 w 2435333"/>
                <a:gd name="connsiteY3" fmla="*/ 522374 h 522374"/>
                <a:gd name="connsiteX4" fmla="*/ 0 w 2435333"/>
                <a:gd name="connsiteY4" fmla="*/ 0 h 52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333" h="522374">
                  <a:moveTo>
                    <a:pt x="0" y="0"/>
                  </a:moveTo>
                  <a:lnTo>
                    <a:pt x="2435333" y="0"/>
                  </a:lnTo>
                  <a:lnTo>
                    <a:pt x="2435333" y="522374"/>
                  </a:lnTo>
                  <a:lnTo>
                    <a:pt x="0" y="522374"/>
                  </a:lnTo>
                  <a:lnTo>
                    <a:pt x="0" y="0"/>
                  </a:lnTo>
                  <a:close/>
                </a:path>
              </a:pathLst>
            </a:custGeom>
          </p:spPr>
          <p:style>
            <a:lnRef idx="2">
              <a:schemeClr val="accent4">
                <a:hueOff val="-4464770"/>
                <a:satOff val="26899"/>
                <a:lumOff val="2156"/>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000" kern="1200" dirty="0">
                  <a:latin typeface="Gill Sans" panose="020B0604020202020204" charset="0"/>
                </a:rPr>
                <a:t>Dialectique</a:t>
              </a:r>
            </a:p>
          </p:txBody>
        </p:sp>
        <p:sp>
          <p:nvSpPr>
            <p:cNvPr id="9" name="Forme libre 8"/>
            <p:cNvSpPr/>
            <p:nvPr/>
          </p:nvSpPr>
          <p:spPr>
            <a:xfrm>
              <a:off x="5950593" y="1746492"/>
              <a:ext cx="2435333" cy="3437022"/>
            </a:xfrm>
            <a:custGeom>
              <a:avLst/>
              <a:gdLst>
                <a:gd name="connsiteX0" fmla="*/ 0 w 2435333"/>
                <a:gd name="connsiteY0" fmla="*/ 0 h 3437022"/>
                <a:gd name="connsiteX1" fmla="*/ 2435333 w 2435333"/>
                <a:gd name="connsiteY1" fmla="*/ 0 h 3437022"/>
                <a:gd name="connsiteX2" fmla="*/ 2435333 w 2435333"/>
                <a:gd name="connsiteY2" fmla="*/ 3437022 h 3437022"/>
                <a:gd name="connsiteX3" fmla="*/ 0 w 2435333"/>
                <a:gd name="connsiteY3" fmla="*/ 3437022 h 3437022"/>
                <a:gd name="connsiteX4" fmla="*/ 0 w 2435333"/>
                <a:gd name="connsiteY4" fmla="*/ 0 h 3437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333" h="3437022">
                  <a:moveTo>
                    <a:pt x="0" y="0"/>
                  </a:moveTo>
                  <a:lnTo>
                    <a:pt x="2435333" y="0"/>
                  </a:lnTo>
                  <a:lnTo>
                    <a:pt x="2435333" y="3437022"/>
                  </a:lnTo>
                  <a:lnTo>
                    <a:pt x="0" y="3437022"/>
                  </a:lnTo>
                  <a:lnTo>
                    <a:pt x="0" y="0"/>
                  </a:lnTo>
                  <a:close/>
                </a:path>
              </a:pathLst>
            </a:custGeom>
          </p:spPr>
          <p:style>
            <a:lnRef idx="2">
              <a:schemeClr val="accent4">
                <a:tint val="40000"/>
                <a:alpha val="90000"/>
                <a:hueOff val="-3945710"/>
                <a:satOff val="22157"/>
                <a:lumOff val="1408"/>
                <a:alphaOff val="0"/>
              </a:schemeClr>
            </a:lnRef>
            <a:fillRef idx="1">
              <a:schemeClr val="accent4">
                <a:tint val="40000"/>
                <a:alpha val="90000"/>
                <a:hueOff val="-3945710"/>
                <a:satOff val="22157"/>
                <a:lumOff val="1408"/>
                <a:alphaOff val="0"/>
              </a:schemeClr>
            </a:fillRef>
            <a:effectRef idx="0">
              <a:schemeClr val="accent4">
                <a:tint val="40000"/>
                <a:alpha val="90000"/>
                <a:hueOff val="-3945710"/>
                <a:satOff val="22157"/>
                <a:lumOff val="1408"/>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fr-FR" sz="2000" kern="1200" dirty="0">
                  <a:latin typeface="Gill Sans" panose="020B0604020202020204" charset="0"/>
                </a:rPr>
                <a:t>Mettre des connaissances en contradiction pour mieux identifier chacune d’elles</a:t>
              </a:r>
            </a:p>
          </p:txBody>
        </p:sp>
      </p:grpSp>
      <p:sp>
        <p:nvSpPr>
          <p:cNvPr id="3" name="ZoneTexte 2"/>
          <p:cNvSpPr txBox="1"/>
          <p:nvPr/>
        </p:nvSpPr>
        <p:spPr>
          <a:xfrm>
            <a:off x="4000500" y="6286499"/>
            <a:ext cx="1270000" cy="279400"/>
          </a:xfrm>
          <a:prstGeom prst="rect">
            <a:avLst/>
          </a:prstGeom>
          <a:noFill/>
        </p:spPr>
        <p:txBody>
          <a:bodyPr vert="horz" rtlCol="0">
            <a:spAutoFit/>
          </a:bodyPr>
          <a:lstStyle/>
          <a:p>
            <a:pPr algn="ctr"/>
            <a:fld id="{24360F40-8EF4-447A-9A53-712D492B8AFC}" type="slidenum">
              <a:rPr lang="fr-FR" sz="1200" smtClean="0">
                <a:latin typeface="Gill Sans" panose="020B0604020202020204" charset="0"/>
              </a:rPr>
              <a:pPr algn="ctr"/>
              <a:t>11</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1381828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p:nvPr/>
        </p:nvSpPr>
        <p:spPr>
          <a:xfrm>
            <a:off x="311150" y="984975"/>
            <a:ext cx="2616200" cy="720724"/>
          </a:xfrm>
          <a:prstGeom prst="roundRect">
            <a:avLst>
              <a:gd name="adj" fmla="val 16667"/>
            </a:avLst>
          </a:prstGeom>
          <a:solidFill>
            <a:srgbClr val="C0504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b="0" i="0" u="none" strike="noStrike" cap="none" dirty="0">
                <a:solidFill>
                  <a:srgbClr val="FFFFFF"/>
                </a:solidFill>
                <a:latin typeface="Gill Sans" panose="020B0604020202020204" charset="0"/>
                <a:sym typeface="Arial"/>
              </a:rPr>
              <a:t>EXPOSITIVE</a:t>
            </a:r>
          </a:p>
        </p:txBody>
      </p:sp>
      <p:sp>
        <p:nvSpPr>
          <p:cNvPr id="36" name="Shape 36"/>
          <p:cNvSpPr/>
          <p:nvPr/>
        </p:nvSpPr>
        <p:spPr>
          <a:xfrm>
            <a:off x="311150" y="3068316"/>
            <a:ext cx="2616200" cy="720724"/>
          </a:xfrm>
          <a:prstGeom prst="roundRect">
            <a:avLst>
              <a:gd name="adj" fmla="val 16667"/>
            </a:avLst>
          </a:prstGeom>
          <a:solidFill>
            <a:srgbClr val="833E9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dirty="0">
                <a:solidFill>
                  <a:srgbClr val="FFFFFF"/>
                </a:solidFill>
                <a:latin typeface="Gill Sans" panose="020B0604020202020204" charset="0"/>
              </a:rPr>
              <a:t>INTERROGATIVE</a:t>
            </a:r>
            <a:endParaRPr lang="fr-FR" b="0" i="0" u="none" strike="noStrike" cap="none" dirty="0">
              <a:solidFill>
                <a:srgbClr val="FFFFFF"/>
              </a:solidFill>
              <a:latin typeface="Gill Sans" panose="020B0604020202020204" charset="0"/>
              <a:sym typeface="Arial"/>
            </a:endParaRPr>
          </a:p>
        </p:txBody>
      </p:sp>
      <p:sp>
        <p:nvSpPr>
          <p:cNvPr id="38" name="Shape 38"/>
          <p:cNvSpPr/>
          <p:nvPr/>
        </p:nvSpPr>
        <p:spPr>
          <a:xfrm>
            <a:off x="311150" y="4044950"/>
            <a:ext cx="2616200" cy="720724"/>
          </a:xfrm>
          <a:prstGeom prst="roundRect">
            <a:avLst>
              <a:gd name="adj" fmla="val 16667"/>
            </a:avLst>
          </a:prstGeom>
          <a:solidFill>
            <a:srgbClr val="FC8A0E"/>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dirty="0">
                <a:solidFill>
                  <a:srgbClr val="FFFFFF"/>
                </a:solidFill>
                <a:latin typeface="Gill Sans" panose="020B0604020202020204" charset="0"/>
              </a:rPr>
              <a:t>ANALOGIQUE</a:t>
            </a:r>
            <a:endParaRPr lang="fr-FR" b="0" i="0" u="none" strike="noStrike" cap="none" dirty="0">
              <a:solidFill>
                <a:srgbClr val="FFFFFF"/>
              </a:solidFill>
              <a:latin typeface="Gill Sans" panose="020B0604020202020204" charset="0"/>
              <a:sym typeface="Arial"/>
            </a:endParaRPr>
          </a:p>
        </p:txBody>
      </p:sp>
      <p:sp>
        <p:nvSpPr>
          <p:cNvPr id="39" name="Shape 39"/>
          <p:cNvSpPr/>
          <p:nvPr/>
        </p:nvSpPr>
        <p:spPr>
          <a:xfrm>
            <a:off x="3233738" y="958850"/>
            <a:ext cx="5489574" cy="720724"/>
          </a:xfrm>
          <a:prstGeom prst="roundRect">
            <a:avLst>
              <a:gd name="adj" fmla="val 16667"/>
            </a:avLst>
          </a:prstGeom>
          <a:noFill/>
          <a:ln w="9525" cap="flat" cmpd="sng">
            <a:solidFill>
              <a:srgbClr val="C0504D"/>
            </a:solidFill>
            <a:prstDash val="solid"/>
            <a:round/>
            <a:headEnd type="none" w="med" len="med"/>
            <a:tailEnd type="none" w="med" len="med"/>
          </a:ln>
        </p:spPr>
        <p:txBody>
          <a:bodyPr lIns="91425" tIns="45700" rIns="91425" bIns="45700" anchor="ctr" anchorCtr="0">
            <a:noAutofit/>
          </a:bodyPr>
          <a:lstStyle/>
          <a:p>
            <a:pPr lvl="0">
              <a:buClr>
                <a:srgbClr val="002A6C"/>
              </a:buClr>
              <a:buSzPct val="25000"/>
            </a:pPr>
            <a:r>
              <a:rPr lang="fr-FR" sz="1600" dirty="0">
                <a:solidFill>
                  <a:srgbClr val="002A6C"/>
                </a:solidFill>
                <a:latin typeface="Gill Sans" panose="020B0604020202020204" charset="0"/>
              </a:rPr>
              <a:t>C’est la méthode la plus traditionnelle qui utilise la technique de l’exposé.</a:t>
            </a:r>
            <a:endParaRPr lang="fr-FR" sz="1600" b="0" i="0" u="none" strike="noStrike" cap="none" dirty="0">
              <a:solidFill>
                <a:srgbClr val="002A6C"/>
              </a:solidFill>
              <a:latin typeface="Gill Sans" panose="020B0604020202020204" charset="0"/>
              <a:sym typeface="Arial"/>
            </a:endParaRPr>
          </a:p>
        </p:txBody>
      </p:sp>
      <p:sp>
        <p:nvSpPr>
          <p:cNvPr id="40" name="Shape 40"/>
          <p:cNvSpPr/>
          <p:nvPr/>
        </p:nvSpPr>
        <p:spPr>
          <a:xfrm>
            <a:off x="3248025" y="3068316"/>
            <a:ext cx="5487988" cy="720724"/>
          </a:xfrm>
          <a:prstGeom prst="roundRect">
            <a:avLst>
              <a:gd name="adj" fmla="val 16667"/>
            </a:avLst>
          </a:prstGeom>
          <a:noFill/>
          <a:ln w="9525" cap="flat" cmpd="sng">
            <a:solidFill>
              <a:srgbClr val="833E90"/>
            </a:solidFill>
            <a:prstDash val="solid"/>
            <a:round/>
            <a:headEnd type="none" w="med" len="med"/>
            <a:tailEnd type="none" w="med" len="med"/>
          </a:ln>
        </p:spPr>
        <p:txBody>
          <a:bodyPr lIns="91425" tIns="45700" rIns="91425" bIns="45700" anchor="ctr" anchorCtr="0">
            <a:noAutofit/>
          </a:bodyPr>
          <a:lstStyle/>
          <a:p>
            <a:pPr lvl="0">
              <a:buClr>
                <a:srgbClr val="002A6C"/>
              </a:buClr>
              <a:buSzPct val="100000"/>
            </a:pPr>
            <a:r>
              <a:rPr lang="fr-FR" sz="1600" dirty="0">
                <a:solidFill>
                  <a:srgbClr val="002A6C"/>
                </a:solidFill>
                <a:latin typeface="Gill Sans" panose="020B0604020202020204" charset="0"/>
              </a:rPr>
              <a:t>Elle consiste à utiliser des techniques d’animation en questionnant l’apprenant pour guider sa réflexion et l’amener à trouver des solutions</a:t>
            </a:r>
            <a:endParaRPr lang="fr-FR" sz="1600" b="0" i="0" u="none" strike="noStrike" cap="none" dirty="0">
              <a:solidFill>
                <a:srgbClr val="002A6C"/>
              </a:solidFill>
              <a:latin typeface="Gill Sans" panose="020B0604020202020204" charset="0"/>
              <a:sym typeface="Arial"/>
            </a:endParaRPr>
          </a:p>
        </p:txBody>
      </p:sp>
      <p:sp>
        <p:nvSpPr>
          <p:cNvPr id="42" name="Shape 42"/>
          <p:cNvSpPr/>
          <p:nvPr/>
        </p:nvSpPr>
        <p:spPr>
          <a:xfrm>
            <a:off x="3248025" y="4044950"/>
            <a:ext cx="5487988" cy="720724"/>
          </a:xfrm>
          <a:prstGeom prst="roundRect">
            <a:avLst>
              <a:gd name="adj" fmla="val 16667"/>
            </a:avLst>
          </a:prstGeom>
          <a:noFill/>
          <a:ln w="9525" cap="flat" cmpd="sng">
            <a:solidFill>
              <a:srgbClr val="FC8A0E"/>
            </a:solidFill>
            <a:prstDash val="solid"/>
            <a:round/>
            <a:headEnd type="none" w="med" len="med"/>
            <a:tailEnd type="none" w="med" len="med"/>
          </a:ln>
        </p:spPr>
        <p:txBody>
          <a:bodyPr lIns="91425" tIns="45700" rIns="91425" bIns="45700" anchor="ctr" anchorCtr="0">
            <a:noAutofit/>
          </a:bodyPr>
          <a:lstStyle/>
          <a:p>
            <a:pPr lvl="0">
              <a:buClr>
                <a:srgbClr val="002A6C"/>
              </a:buClr>
              <a:buSzPct val="100000"/>
            </a:pPr>
            <a:r>
              <a:rPr lang="fr-FR" sz="1600" dirty="0">
                <a:solidFill>
                  <a:srgbClr val="002A6C"/>
                </a:solidFill>
                <a:latin typeface="Gill Sans" panose="020B0604020202020204" charset="0"/>
              </a:rPr>
              <a:t>Remplacer une idée ou un concept complexe et inconnu par un fait connu et simple qui l’illustre…</a:t>
            </a:r>
            <a:endParaRPr lang="fr-FR" sz="1600" b="0" i="0" u="none" strike="noStrike" cap="none" dirty="0">
              <a:solidFill>
                <a:srgbClr val="002A6C"/>
              </a:solidFill>
              <a:latin typeface="Gill Sans" panose="020B0604020202020204" charset="0"/>
              <a:sym typeface="Arial"/>
            </a:endParaRPr>
          </a:p>
        </p:txBody>
      </p:sp>
      <p:sp>
        <p:nvSpPr>
          <p:cNvPr id="43" name="Shape 43"/>
          <p:cNvSpPr txBox="1"/>
          <p:nvPr/>
        </p:nvSpPr>
        <p:spPr>
          <a:xfrm>
            <a:off x="304800" y="266514"/>
            <a:ext cx="8534400" cy="692337"/>
          </a:xfrm>
          <a:prstGeom prst="rect">
            <a:avLst/>
          </a:prstGeom>
          <a:solidFill>
            <a:srgbClr val="FFFFFF"/>
          </a:solidFill>
          <a:ln>
            <a:noFill/>
          </a:ln>
        </p:spPr>
        <p:txBody>
          <a:bodyPr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C2113A"/>
              </a:buClr>
              <a:buSzPct val="25000"/>
              <a:buFont typeface="Arial"/>
              <a:defRPr sz="1800" b="1">
                <a:solidFill>
                  <a:srgbClr val="C2113A"/>
                </a:solidFill>
                <a:latin typeface="Gill Sans" panose="020B0604020202020204" charset="0"/>
              </a:defRPr>
            </a:lvl1pPr>
          </a:lstStyle>
          <a:p>
            <a:r>
              <a:rPr lang="fr-FR" dirty="0"/>
              <a:t>METHODES PEDAGOGIQUES</a:t>
            </a:r>
            <a:endParaRPr lang="fr-FR" dirty="0"/>
          </a:p>
        </p:txBody>
      </p:sp>
      <p:sp>
        <p:nvSpPr>
          <p:cNvPr id="44" name="Shape 44"/>
          <p:cNvSpPr/>
          <p:nvPr/>
        </p:nvSpPr>
        <p:spPr>
          <a:xfrm>
            <a:off x="323850" y="5100637"/>
            <a:ext cx="2616200" cy="719136"/>
          </a:xfrm>
          <a:prstGeom prst="roundRect">
            <a:avLst>
              <a:gd name="adj" fmla="val 16667"/>
            </a:avLst>
          </a:prstGeom>
          <a:solidFill>
            <a:srgbClr val="C0504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b="0" i="0" u="none" strike="noStrike" cap="none" dirty="0">
                <a:solidFill>
                  <a:srgbClr val="FFFFFF"/>
                </a:solidFill>
                <a:latin typeface="Gill Sans" panose="020B0604020202020204" charset="0"/>
                <a:sym typeface="Arial"/>
              </a:rPr>
              <a:t>DECOUVERTE</a:t>
            </a:r>
          </a:p>
        </p:txBody>
      </p:sp>
      <p:sp>
        <p:nvSpPr>
          <p:cNvPr id="13" name="Rectangle à coins arrondis 12"/>
          <p:cNvSpPr/>
          <p:nvPr/>
        </p:nvSpPr>
        <p:spPr>
          <a:xfrm>
            <a:off x="3248025" y="5156547"/>
            <a:ext cx="5487988" cy="720725"/>
          </a:xfrm>
          <a:prstGeom prst="round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fr-FR" altLang="en-US" sz="1600" dirty="0">
                <a:solidFill>
                  <a:srgbClr val="002A6C"/>
                </a:solidFill>
                <a:latin typeface="Gill Sans" panose="020B0604020202020204" charset="0"/>
              </a:rPr>
              <a:t>Apprendre par des « essais et erreurs » en petits groupes, mobiliser les expériences personnelles des apprenants pour apprécier une situation et résoudre un problème posé.</a:t>
            </a:r>
          </a:p>
        </p:txBody>
      </p:sp>
      <p:sp>
        <p:nvSpPr>
          <p:cNvPr id="14" name="Shape 37"/>
          <p:cNvSpPr/>
          <p:nvPr/>
        </p:nvSpPr>
        <p:spPr>
          <a:xfrm>
            <a:off x="311150" y="1988840"/>
            <a:ext cx="2616200" cy="720724"/>
          </a:xfrm>
          <a:prstGeom prst="roundRect">
            <a:avLst>
              <a:gd name="adj" fmla="val 16667"/>
            </a:avLst>
          </a:prstGeom>
          <a:solidFill>
            <a:srgbClr val="1DB8D1"/>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b="0" i="0" u="none" strike="noStrike" cap="none" dirty="0">
                <a:solidFill>
                  <a:srgbClr val="FFFFFF"/>
                </a:solidFill>
                <a:latin typeface="Gill Sans" panose="020B0604020202020204" charset="0"/>
                <a:sym typeface="Arial"/>
              </a:rPr>
              <a:t>DEMONSTRATIVE</a:t>
            </a:r>
          </a:p>
        </p:txBody>
      </p:sp>
      <p:sp>
        <p:nvSpPr>
          <p:cNvPr id="15" name="Shape 41"/>
          <p:cNvSpPr/>
          <p:nvPr/>
        </p:nvSpPr>
        <p:spPr>
          <a:xfrm>
            <a:off x="3248025" y="1988840"/>
            <a:ext cx="5487988" cy="720724"/>
          </a:xfrm>
          <a:prstGeom prst="roundRect">
            <a:avLst>
              <a:gd name="adj" fmla="val 16667"/>
            </a:avLst>
          </a:prstGeom>
          <a:noFill/>
          <a:ln w="9525" cap="flat" cmpd="sng">
            <a:solidFill>
              <a:srgbClr val="1DB8D1"/>
            </a:solidFill>
            <a:prstDash val="solid"/>
            <a:round/>
            <a:headEnd type="none" w="med" len="med"/>
            <a:tailEnd type="none" w="med" len="med"/>
          </a:ln>
        </p:spPr>
        <p:txBody>
          <a:bodyPr lIns="91425" tIns="45700" rIns="91425" bIns="45700" anchor="ctr" anchorCtr="0">
            <a:noAutofit/>
          </a:bodyPr>
          <a:lstStyle/>
          <a:p>
            <a:pPr marR="0" lvl="0" algn="l" rtl="0">
              <a:lnSpc>
                <a:spcPct val="100000"/>
              </a:lnSpc>
              <a:spcBef>
                <a:spcPts val="0"/>
              </a:spcBef>
              <a:spcAft>
                <a:spcPts val="0"/>
              </a:spcAft>
              <a:buClr>
                <a:srgbClr val="002A6C"/>
              </a:buClr>
              <a:buSzPct val="100000"/>
            </a:pPr>
            <a:r>
              <a:rPr lang="fr-FR" sz="1600" dirty="0">
                <a:solidFill>
                  <a:srgbClr val="002A6C"/>
                </a:solidFill>
                <a:latin typeface="Gill Sans" panose="020B0604020202020204" charset="0"/>
              </a:rPr>
              <a:t>Le formateur montre comment faire, explique les étapes et le pourquoi des gestes </a:t>
            </a:r>
            <a:endParaRPr lang="fr-FR" sz="1600" b="0" i="0" u="none" strike="noStrike" cap="none" dirty="0">
              <a:solidFill>
                <a:srgbClr val="002A6C"/>
              </a:solidFill>
              <a:latin typeface="Gill Sans" panose="020B0604020202020204" charset="0"/>
              <a:sym typeface="Arial"/>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0CC3D34A-F627-499E-BDAA-6DCA9B944C3A}" type="slidenum">
              <a:rPr lang="fr-FR" sz="1200" smtClean="0">
                <a:latin typeface="Gill Sans" panose="020B0604020202020204" charset="0"/>
              </a:rPr>
              <a:pPr algn="ctr"/>
              <a:t>12</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3843022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304800" y="266513"/>
            <a:ext cx="8534400" cy="692337"/>
          </a:xfrm>
          <a:prstGeom prst="rect">
            <a:avLst/>
          </a:prstGeom>
          <a:solidFill>
            <a:srgbClr val="FFFFFF"/>
          </a:solidFill>
          <a:ln>
            <a:noFill/>
          </a:ln>
        </p:spPr>
        <p:txBody>
          <a:bodyPr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C2113A"/>
              </a:buClr>
              <a:buSzPct val="25000"/>
              <a:buFont typeface="Arial"/>
              <a:defRPr sz="1800" b="1">
                <a:solidFill>
                  <a:srgbClr val="C2113A"/>
                </a:solidFill>
                <a:latin typeface="Gill Sans" panose="020B0604020202020204" charset="0"/>
              </a:defRPr>
            </a:lvl1pPr>
          </a:lstStyle>
          <a:p>
            <a:r>
              <a:rPr lang="fr-FR" dirty="0">
                <a:sym typeface="Gill Sans"/>
              </a:rPr>
              <a:t>LES TECHNIQUES ? </a:t>
            </a:r>
            <a:endParaRPr lang="fr-FR" dirty="0">
              <a:sym typeface="Gill Sans"/>
            </a:endParaRPr>
          </a:p>
        </p:txBody>
      </p:sp>
      <p:sp>
        <p:nvSpPr>
          <p:cNvPr id="6" name="Shape 52"/>
          <p:cNvSpPr txBox="1"/>
          <p:nvPr/>
        </p:nvSpPr>
        <p:spPr>
          <a:xfrm>
            <a:off x="304225" y="958850"/>
            <a:ext cx="8534400" cy="4673600"/>
          </a:xfrm>
          <a:prstGeom prst="rect">
            <a:avLst/>
          </a:prstGeom>
          <a:solidFill>
            <a:srgbClr val="FFFFFF"/>
          </a:solidFill>
          <a:ln>
            <a:noFill/>
          </a:ln>
        </p:spPr>
        <p:txBody>
          <a:bodyPr lIns="0" tIns="0" rIns="0" bIns="0" anchor="t" anchorCtr="0">
            <a:noAutofit/>
          </a:bodyPr>
          <a:lstStyle/>
          <a:p>
            <a:pPr lvl="0" algn="just">
              <a:lnSpc>
                <a:spcPts val="2000"/>
              </a:lnSpc>
              <a:spcBef>
                <a:spcPts val="1200"/>
              </a:spcBef>
              <a:spcAft>
                <a:spcPts val="1200"/>
              </a:spcAft>
              <a:buClr>
                <a:schemeClr val="dk1"/>
              </a:buClr>
            </a:pPr>
            <a:r>
              <a:rPr lang="fr-FR" sz="2000" dirty="0">
                <a:solidFill>
                  <a:srgbClr val="17375E"/>
                </a:solidFill>
                <a:latin typeface="Gill Sans" panose="020B0604020202020204" charset="0"/>
                <a:ea typeface="Cabin"/>
                <a:cs typeface="Cabin"/>
                <a:sym typeface="Cabin"/>
              </a:rPr>
              <a:t>Aucune limite pour un </a:t>
            </a:r>
            <a:r>
              <a:rPr lang="fr-FR" sz="2000">
                <a:solidFill>
                  <a:srgbClr val="17375E"/>
                </a:solidFill>
                <a:latin typeface="Gill Sans" panose="020B0604020202020204" charset="0"/>
                <a:ea typeface="Cabin"/>
                <a:cs typeface="Cabin"/>
                <a:sym typeface="Cabin"/>
              </a:rPr>
              <a:t>formateur </a:t>
            </a:r>
            <a:r>
              <a:rPr lang="fr-FR" sz="2000" smtClean="0">
                <a:solidFill>
                  <a:srgbClr val="17375E"/>
                </a:solidFill>
                <a:latin typeface="Gill Sans" panose="020B0604020202020204" charset="0"/>
                <a:ea typeface="Cabin"/>
                <a:cs typeface="Cabin"/>
                <a:sym typeface="Cabin"/>
              </a:rPr>
              <a:t>créatif</a:t>
            </a:r>
            <a:endParaRPr lang="fr-FR" sz="2000"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graphicFrame>
        <p:nvGraphicFramePr>
          <p:cNvPr id="3" name="Tableau 2"/>
          <p:cNvGraphicFramePr>
            <a:graphicFrameLocks noGrp="1"/>
          </p:cNvGraphicFramePr>
          <p:nvPr>
            <p:extLst>
              <p:ext uri="{D42A27DB-BD31-4B8C-83A1-F6EECF244321}">
                <p14:modId xmlns:p14="http://schemas.microsoft.com/office/powerpoint/2010/main" val="4208550759"/>
              </p:ext>
            </p:extLst>
          </p:nvPr>
        </p:nvGraphicFramePr>
        <p:xfrm>
          <a:off x="1115616" y="1974448"/>
          <a:ext cx="6504384" cy="3758808"/>
        </p:xfrm>
        <a:graphic>
          <a:graphicData uri="http://schemas.openxmlformats.org/drawingml/2006/table">
            <a:tbl>
              <a:tblPr firstRow="1" bandRow="1">
                <a:tableStyleId>{22838BEF-8BB2-4498-84A7-C5851F593DF1}</a:tableStyleId>
              </a:tblPr>
              <a:tblGrid>
                <a:gridCol w="3252192">
                  <a:extLst>
                    <a:ext uri="{9D8B030D-6E8A-4147-A177-3AD203B41FA5}">
                      <a16:colId xmlns:a16="http://schemas.microsoft.com/office/drawing/2014/main" xmlns="" val="2230084957"/>
                    </a:ext>
                  </a:extLst>
                </a:gridCol>
                <a:gridCol w="3252192">
                  <a:extLst>
                    <a:ext uri="{9D8B030D-6E8A-4147-A177-3AD203B41FA5}">
                      <a16:colId xmlns:a16="http://schemas.microsoft.com/office/drawing/2014/main" xmlns="" val="2641402745"/>
                    </a:ext>
                  </a:extLst>
                </a:gridCol>
              </a:tblGrid>
              <a:tr h="469851">
                <a:tc>
                  <a:txBody>
                    <a:bodyPr/>
                    <a:lstStyle/>
                    <a:p>
                      <a:pPr algn="ctr"/>
                      <a:r>
                        <a:rPr lang="fr-FR" sz="2000" b="1" dirty="0">
                          <a:solidFill>
                            <a:srgbClr val="17375E"/>
                          </a:solidFill>
                        </a:rPr>
                        <a:t>L’exposé</a:t>
                      </a:r>
                    </a:p>
                  </a:txBody>
                  <a:tcPr anchor="ctr"/>
                </a:tc>
                <a:tc>
                  <a:txBody>
                    <a:bodyPr/>
                    <a:lstStyle/>
                    <a:p>
                      <a:pPr algn="ctr"/>
                      <a:r>
                        <a:rPr lang="fr-FR" sz="2000" b="1" dirty="0">
                          <a:solidFill>
                            <a:srgbClr val="17375E"/>
                          </a:solidFill>
                        </a:rPr>
                        <a:t>Les exercices</a:t>
                      </a:r>
                    </a:p>
                  </a:txBody>
                  <a:tcPr anchor="ctr"/>
                </a:tc>
                <a:extLst>
                  <a:ext uri="{0D108BD9-81ED-4DB2-BD59-A6C34878D82A}">
                    <a16:rowId xmlns:a16="http://schemas.microsoft.com/office/drawing/2014/main" xmlns="" val="272210942"/>
                  </a:ext>
                </a:extLst>
              </a:tr>
              <a:tr h="469851">
                <a:tc>
                  <a:txBody>
                    <a:bodyPr/>
                    <a:lstStyle/>
                    <a:p>
                      <a:pPr algn="ctr"/>
                      <a:r>
                        <a:rPr lang="fr-FR" sz="2000" b="1" dirty="0">
                          <a:solidFill>
                            <a:srgbClr val="17375E"/>
                          </a:solidFill>
                        </a:rPr>
                        <a:t>Les</a:t>
                      </a:r>
                      <a:r>
                        <a:rPr lang="fr-FR" sz="2000" b="1" baseline="0" dirty="0">
                          <a:solidFill>
                            <a:srgbClr val="17375E"/>
                          </a:solidFill>
                        </a:rPr>
                        <a:t> simulations</a:t>
                      </a:r>
                      <a:endParaRPr lang="fr-FR" sz="2000" b="1" dirty="0">
                        <a:solidFill>
                          <a:srgbClr val="17375E"/>
                        </a:solidFill>
                      </a:endParaRPr>
                    </a:p>
                  </a:txBody>
                  <a:tcPr anchor="ctr"/>
                </a:tc>
                <a:tc>
                  <a:txBody>
                    <a:bodyPr/>
                    <a:lstStyle/>
                    <a:p>
                      <a:pPr algn="ctr"/>
                      <a:r>
                        <a:rPr lang="fr-FR" sz="2000" b="1" dirty="0">
                          <a:solidFill>
                            <a:srgbClr val="17375E"/>
                          </a:solidFill>
                        </a:rPr>
                        <a:t>La lecture</a:t>
                      </a:r>
                    </a:p>
                  </a:txBody>
                  <a:tcPr anchor="ctr"/>
                </a:tc>
                <a:extLst>
                  <a:ext uri="{0D108BD9-81ED-4DB2-BD59-A6C34878D82A}">
                    <a16:rowId xmlns:a16="http://schemas.microsoft.com/office/drawing/2014/main" xmlns="" val="3931871425"/>
                  </a:ext>
                </a:extLst>
              </a:tr>
              <a:tr h="469851">
                <a:tc>
                  <a:txBody>
                    <a:bodyPr/>
                    <a:lstStyle/>
                    <a:p>
                      <a:pPr algn="ctr"/>
                      <a:r>
                        <a:rPr lang="fr-FR" sz="2000" b="1" dirty="0">
                          <a:solidFill>
                            <a:srgbClr val="17375E"/>
                          </a:solidFill>
                        </a:rPr>
                        <a:t>L’étude de cas</a:t>
                      </a:r>
                    </a:p>
                  </a:txBody>
                  <a:tcPr anchor="ctr"/>
                </a:tc>
                <a:tc>
                  <a:txBody>
                    <a:bodyPr/>
                    <a:lstStyle/>
                    <a:p>
                      <a:pPr algn="ctr"/>
                      <a:r>
                        <a:rPr lang="fr-FR" sz="2000" b="1" dirty="0">
                          <a:solidFill>
                            <a:srgbClr val="17375E"/>
                          </a:solidFill>
                        </a:rPr>
                        <a:t>Le jeu de rôle</a:t>
                      </a:r>
                    </a:p>
                  </a:txBody>
                  <a:tcPr anchor="ctr"/>
                </a:tc>
                <a:extLst>
                  <a:ext uri="{0D108BD9-81ED-4DB2-BD59-A6C34878D82A}">
                    <a16:rowId xmlns:a16="http://schemas.microsoft.com/office/drawing/2014/main" xmlns="" val="1879369512"/>
                  </a:ext>
                </a:extLst>
              </a:tr>
              <a:tr h="469851">
                <a:tc>
                  <a:txBody>
                    <a:bodyPr/>
                    <a:lstStyle/>
                    <a:p>
                      <a:pPr algn="ctr"/>
                      <a:r>
                        <a:rPr lang="fr-FR" sz="2000" b="1" dirty="0">
                          <a:solidFill>
                            <a:srgbClr val="17375E"/>
                          </a:solidFill>
                        </a:rPr>
                        <a:t>Le film</a:t>
                      </a:r>
                    </a:p>
                  </a:txBody>
                  <a:tcPr anchor="ctr"/>
                </a:tc>
                <a:tc>
                  <a:txBody>
                    <a:bodyPr/>
                    <a:lstStyle/>
                    <a:p>
                      <a:pPr algn="ctr"/>
                      <a:r>
                        <a:rPr lang="fr-FR" sz="2000" b="1" dirty="0">
                          <a:solidFill>
                            <a:srgbClr val="17375E"/>
                          </a:solidFill>
                        </a:rPr>
                        <a:t>Les témoignages</a:t>
                      </a:r>
                    </a:p>
                  </a:txBody>
                  <a:tcPr anchor="ctr"/>
                </a:tc>
                <a:extLst>
                  <a:ext uri="{0D108BD9-81ED-4DB2-BD59-A6C34878D82A}">
                    <a16:rowId xmlns:a16="http://schemas.microsoft.com/office/drawing/2014/main" xmlns="" val="84028193"/>
                  </a:ext>
                </a:extLst>
              </a:tr>
              <a:tr h="469851">
                <a:tc>
                  <a:txBody>
                    <a:bodyPr/>
                    <a:lstStyle/>
                    <a:p>
                      <a:pPr algn="ctr"/>
                      <a:r>
                        <a:rPr lang="fr-FR" sz="2000" b="1" dirty="0">
                          <a:solidFill>
                            <a:srgbClr val="17375E"/>
                          </a:solidFill>
                        </a:rPr>
                        <a:t>Le jeu d’entreprise</a:t>
                      </a:r>
                    </a:p>
                  </a:txBody>
                  <a:tcPr anchor="ctr"/>
                </a:tc>
                <a:tc>
                  <a:txBody>
                    <a:bodyPr/>
                    <a:lstStyle/>
                    <a:p>
                      <a:pPr algn="ctr"/>
                      <a:r>
                        <a:rPr lang="fr-FR" sz="2000" b="1" dirty="0">
                          <a:solidFill>
                            <a:srgbClr val="17375E"/>
                          </a:solidFill>
                        </a:rPr>
                        <a:t>Les débats</a:t>
                      </a:r>
                    </a:p>
                  </a:txBody>
                  <a:tcPr anchor="ctr"/>
                </a:tc>
                <a:extLst>
                  <a:ext uri="{0D108BD9-81ED-4DB2-BD59-A6C34878D82A}">
                    <a16:rowId xmlns:a16="http://schemas.microsoft.com/office/drawing/2014/main" xmlns="" val="3004347805"/>
                  </a:ext>
                </a:extLst>
              </a:tr>
              <a:tr h="469851">
                <a:tc>
                  <a:txBody>
                    <a:bodyPr/>
                    <a:lstStyle/>
                    <a:p>
                      <a:pPr algn="ctr"/>
                      <a:r>
                        <a:rPr lang="fr-FR" sz="2000" b="1" dirty="0">
                          <a:solidFill>
                            <a:srgbClr val="17375E"/>
                          </a:solidFill>
                        </a:rPr>
                        <a:t>Les réunions</a:t>
                      </a:r>
                    </a:p>
                  </a:txBody>
                  <a:tcPr anchor="ctr"/>
                </a:tc>
                <a:tc>
                  <a:txBody>
                    <a:bodyPr/>
                    <a:lstStyle/>
                    <a:p>
                      <a:pPr algn="ctr"/>
                      <a:r>
                        <a:rPr lang="fr-FR" sz="2000" b="1" dirty="0">
                          <a:solidFill>
                            <a:srgbClr val="17375E"/>
                          </a:solidFill>
                        </a:rPr>
                        <a:t>La démonstration</a:t>
                      </a:r>
                    </a:p>
                  </a:txBody>
                  <a:tcPr anchor="ctr"/>
                </a:tc>
                <a:extLst>
                  <a:ext uri="{0D108BD9-81ED-4DB2-BD59-A6C34878D82A}">
                    <a16:rowId xmlns:a16="http://schemas.microsoft.com/office/drawing/2014/main" xmlns="" val="2365575039"/>
                  </a:ext>
                </a:extLst>
              </a:tr>
              <a:tr h="469851">
                <a:tc>
                  <a:txBody>
                    <a:bodyPr/>
                    <a:lstStyle/>
                    <a:p>
                      <a:pPr algn="ctr"/>
                      <a:r>
                        <a:rPr lang="fr-FR" sz="2000" b="1" dirty="0">
                          <a:solidFill>
                            <a:srgbClr val="17375E"/>
                          </a:solidFill>
                        </a:rPr>
                        <a:t>L’expérimentation</a:t>
                      </a:r>
                    </a:p>
                  </a:txBody>
                  <a:tcPr anchor="ctr"/>
                </a:tc>
                <a:tc>
                  <a:txBody>
                    <a:bodyPr/>
                    <a:lstStyle/>
                    <a:p>
                      <a:pPr algn="ctr"/>
                      <a:r>
                        <a:rPr lang="fr-FR" sz="2000" b="1" dirty="0">
                          <a:solidFill>
                            <a:srgbClr val="17375E"/>
                          </a:solidFill>
                        </a:rPr>
                        <a:t>L’enquête</a:t>
                      </a:r>
                    </a:p>
                  </a:txBody>
                  <a:tcPr anchor="ctr"/>
                </a:tc>
                <a:extLst>
                  <a:ext uri="{0D108BD9-81ED-4DB2-BD59-A6C34878D82A}">
                    <a16:rowId xmlns:a16="http://schemas.microsoft.com/office/drawing/2014/main" xmlns="" val="1397465166"/>
                  </a:ext>
                </a:extLst>
              </a:tr>
              <a:tr h="469851">
                <a:tc>
                  <a:txBody>
                    <a:bodyPr/>
                    <a:lstStyle/>
                    <a:p>
                      <a:pPr algn="ctr"/>
                      <a:r>
                        <a:rPr lang="fr-FR" sz="2000" b="1" dirty="0">
                          <a:solidFill>
                            <a:srgbClr val="17375E"/>
                          </a:solidFill>
                        </a:rPr>
                        <a:t>La conduite de projet</a:t>
                      </a:r>
                    </a:p>
                  </a:txBody>
                  <a:tcPr anchor="ctr"/>
                </a:tc>
                <a:tc>
                  <a:txBody>
                    <a:bodyPr/>
                    <a:lstStyle/>
                    <a:p>
                      <a:pPr algn="ctr"/>
                      <a:r>
                        <a:rPr lang="fr-FR" sz="2000" b="1" dirty="0">
                          <a:solidFill>
                            <a:srgbClr val="17375E"/>
                          </a:solidFill>
                        </a:rPr>
                        <a:t>……</a:t>
                      </a:r>
                    </a:p>
                  </a:txBody>
                  <a:tcPr anchor="ctr"/>
                </a:tc>
                <a:extLst>
                  <a:ext uri="{0D108BD9-81ED-4DB2-BD59-A6C34878D82A}">
                    <a16:rowId xmlns:a16="http://schemas.microsoft.com/office/drawing/2014/main" xmlns="" val="818468186"/>
                  </a:ext>
                </a:extLst>
              </a:tr>
            </a:tbl>
          </a:graphicData>
        </a:graphic>
      </p:graphicFrame>
      <p:sp>
        <p:nvSpPr>
          <p:cNvPr id="2" name="ZoneTexte 1"/>
          <p:cNvSpPr txBox="1"/>
          <p:nvPr/>
        </p:nvSpPr>
        <p:spPr>
          <a:xfrm>
            <a:off x="4000500" y="6286499"/>
            <a:ext cx="1270000" cy="279400"/>
          </a:xfrm>
          <a:prstGeom prst="rect">
            <a:avLst/>
          </a:prstGeom>
          <a:noFill/>
        </p:spPr>
        <p:txBody>
          <a:bodyPr vert="horz" rtlCol="0">
            <a:spAutoFit/>
          </a:bodyPr>
          <a:lstStyle/>
          <a:p>
            <a:pPr algn="ctr"/>
            <a:fld id="{145881CE-F827-4D81-961D-9C0C735AD20B}" type="slidenum">
              <a:rPr lang="fr-FR" sz="1200" smtClean="0">
                <a:latin typeface="Gill Sans" panose="020B0604020202020204" charset="0"/>
              </a:rPr>
              <a:pPr algn="ctr"/>
              <a:t>13</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2490539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304800" y="266513"/>
            <a:ext cx="8534400" cy="692337"/>
          </a:xfrm>
          <a:prstGeom prst="rect">
            <a:avLst/>
          </a:prstGeom>
          <a:solidFill>
            <a:srgbClr val="FFFFFF"/>
          </a:solidFill>
          <a:ln>
            <a:noFill/>
          </a:ln>
        </p:spPr>
        <p:txBody>
          <a:bodyPr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C2113A"/>
              </a:buClr>
              <a:buSzPct val="25000"/>
              <a:buFont typeface="Arial"/>
              <a:defRPr sz="1800" b="1">
                <a:solidFill>
                  <a:srgbClr val="C2113A"/>
                </a:solidFill>
                <a:latin typeface="Gill Sans" panose="020B0604020202020204" charset="0"/>
              </a:defRPr>
            </a:lvl1pPr>
          </a:lstStyle>
          <a:p>
            <a:r>
              <a:rPr lang="fr-FR" dirty="0">
                <a:sym typeface="Gill Sans"/>
              </a:rPr>
              <a:t>LES SUPPORTS ? </a:t>
            </a:r>
            <a:endParaRPr lang="fr-FR" dirty="0">
              <a:sym typeface="Gill Sans"/>
            </a:endParaRPr>
          </a:p>
        </p:txBody>
      </p:sp>
      <p:graphicFrame>
        <p:nvGraphicFramePr>
          <p:cNvPr id="5" name="Tableau 4"/>
          <p:cNvGraphicFramePr>
            <a:graphicFrameLocks noGrp="1"/>
          </p:cNvGraphicFramePr>
          <p:nvPr>
            <p:extLst>
              <p:ext uri="{D42A27DB-BD31-4B8C-83A1-F6EECF244321}">
                <p14:modId xmlns:p14="http://schemas.microsoft.com/office/powerpoint/2010/main" val="2572445644"/>
              </p:ext>
            </p:extLst>
          </p:nvPr>
        </p:nvGraphicFramePr>
        <p:xfrm>
          <a:off x="1524000" y="1397000"/>
          <a:ext cx="6096000" cy="1981200"/>
        </p:xfrm>
        <a:graphic>
          <a:graphicData uri="http://schemas.openxmlformats.org/drawingml/2006/table">
            <a:tbl>
              <a:tblPr firstRow="1" bandRow="1">
                <a:tableStyleId>{22838BEF-8BB2-4498-84A7-C5851F593DF1}</a:tableStyleId>
              </a:tblPr>
              <a:tblGrid>
                <a:gridCol w="3048000">
                  <a:extLst>
                    <a:ext uri="{9D8B030D-6E8A-4147-A177-3AD203B41FA5}">
                      <a16:colId xmlns:a16="http://schemas.microsoft.com/office/drawing/2014/main" xmlns="" val="1007589588"/>
                    </a:ext>
                  </a:extLst>
                </a:gridCol>
                <a:gridCol w="3048000">
                  <a:extLst>
                    <a:ext uri="{9D8B030D-6E8A-4147-A177-3AD203B41FA5}">
                      <a16:colId xmlns:a16="http://schemas.microsoft.com/office/drawing/2014/main" xmlns="" val="625773634"/>
                    </a:ext>
                  </a:extLst>
                </a:gridCol>
              </a:tblGrid>
              <a:tr h="370840">
                <a:tc>
                  <a:txBody>
                    <a:bodyPr/>
                    <a:lstStyle/>
                    <a:p>
                      <a:pPr algn="ctr"/>
                      <a:r>
                        <a:rPr lang="fr-FR" sz="2000" b="1" dirty="0">
                          <a:solidFill>
                            <a:srgbClr val="17375E"/>
                          </a:solidFill>
                        </a:rPr>
                        <a:t>Documents</a:t>
                      </a:r>
                    </a:p>
                  </a:txBody>
                  <a:tcPr anchor="ctr"/>
                </a:tc>
                <a:tc>
                  <a:txBody>
                    <a:bodyPr/>
                    <a:lstStyle/>
                    <a:p>
                      <a:pPr algn="ctr"/>
                      <a:r>
                        <a:rPr lang="fr-FR" sz="2000" b="1" dirty="0">
                          <a:solidFill>
                            <a:srgbClr val="17375E"/>
                          </a:solidFill>
                        </a:rPr>
                        <a:t>Matériel spécifique</a:t>
                      </a:r>
                    </a:p>
                  </a:txBody>
                  <a:tcPr anchor="ctr"/>
                </a:tc>
                <a:extLst>
                  <a:ext uri="{0D108BD9-81ED-4DB2-BD59-A6C34878D82A}">
                    <a16:rowId xmlns:a16="http://schemas.microsoft.com/office/drawing/2014/main" xmlns="" val="3089688224"/>
                  </a:ext>
                </a:extLst>
              </a:tr>
              <a:tr h="370840">
                <a:tc>
                  <a:txBody>
                    <a:bodyPr/>
                    <a:lstStyle/>
                    <a:p>
                      <a:pPr algn="ctr"/>
                      <a:r>
                        <a:rPr lang="fr-FR" sz="2000" b="1" dirty="0">
                          <a:solidFill>
                            <a:srgbClr val="17375E"/>
                          </a:solidFill>
                        </a:rPr>
                        <a:t>Vidéo</a:t>
                      </a:r>
                    </a:p>
                  </a:txBody>
                  <a:tcPr anchor="ctr"/>
                </a:tc>
                <a:tc>
                  <a:txBody>
                    <a:bodyPr/>
                    <a:lstStyle/>
                    <a:p>
                      <a:pPr algn="ctr"/>
                      <a:r>
                        <a:rPr lang="fr-FR" sz="2000" b="1" dirty="0">
                          <a:solidFill>
                            <a:srgbClr val="17375E"/>
                          </a:solidFill>
                        </a:rPr>
                        <a:t>Fournitures</a:t>
                      </a:r>
                    </a:p>
                  </a:txBody>
                  <a:tcPr anchor="ctr"/>
                </a:tc>
                <a:extLst>
                  <a:ext uri="{0D108BD9-81ED-4DB2-BD59-A6C34878D82A}">
                    <a16:rowId xmlns:a16="http://schemas.microsoft.com/office/drawing/2014/main" xmlns="" val="348506815"/>
                  </a:ext>
                </a:extLst>
              </a:tr>
              <a:tr h="370840">
                <a:tc>
                  <a:txBody>
                    <a:bodyPr/>
                    <a:lstStyle/>
                    <a:p>
                      <a:pPr algn="ctr"/>
                      <a:r>
                        <a:rPr lang="fr-FR" sz="2000" b="1" dirty="0">
                          <a:solidFill>
                            <a:srgbClr val="17375E"/>
                          </a:solidFill>
                        </a:rPr>
                        <a:t>Enregistrements</a:t>
                      </a:r>
                    </a:p>
                  </a:txBody>
                  <a:tcPr anchor="ctr"/>
                </a:tc>
                <a:tc>
                  <a:txBody>
                    <a:bodyPr/>
                    <a:lstStyle/>
                    <a:p>
                      <a:pPr algn="ctr"/>
                      <a:r>
                        <a:rPr lang="fr-FR" sz="2000" b="1" dirty="0">
                          <a:solidFill>
                            <a:srgbClr val="17375E"/>
                          </a:solidFill>
                        </a:rPr>
                        <a:t>Tableau</a:t>
                      </a:r>
                    </a:p>
                  </a:txBody>
                  <a:tcPr anchor="ctr"/>
                </a:tc>
                <a:extLst>
                  <a:ext uri="{0D108BD9-81ED-4DB2-BD59-A6C34878D82A}">
                    <a16:rowId xmlns:a16="http://schemas.microsoft.com/office/drawing/2014/main" xmlns="" val="2237183775"/>
                  </a:ext>
                </a:extLst>
              </a:tr>
              <a:tr h="370840">
                <a:tc>
                  <a:txBody>
                    <a:bodyPr/>
                    <a:lstStyle/>
                    <a:p>
                      <a:pPr algn="ctr"/>
                      <a:r>
                        <a:rPr lang="fr-FR" sz="2000" b="1" dirty="0">
                          <a:solidFill>
                            <a:srgbClr val="17375E"/>
                          </a:solidFill>
                        </a:rPr>
                        <a:t>Site Web</a:t>
                      </a:r>
                    </a:p>
                  </a:txBody>
                  <a:tcPr anchor="ctr"/>
                </a:tc>
                <a:tc>
                  <a:txBody>
                    <a:bodyPr/>
                    <a:lstStyle/>
                    <a:p>
                      <a:pPr algn="ctr"/>
                      <a:r>
                        <a:rPr lang="fr-FR" sz="2000" b="1" dirty="0">
                          <a:solidFill>
                            <a:srgbClr val="17375E"/>
                          </a:solidFill>
                        </a:rPr>
                        <a:t>Photos/schémas</a:t>
                      </a:r>
                    </a:p>
                  </a:txBody>
                  <a:tcPr anchor="ctr"/>
                </a:tc>
                <a:extLst>
                  <a:ext uri="{0D108BD9-81ED-4DB2-BD59-A6C34878D82A}">
                    <a16:rowId xmlns:a16="http://schemas.microsoft.com/office/drawing/2014/main" xmlns="" val="946757759"/>
                  </a:ext>
                </a:extLst>
              </a:tr>
              <a:tr h="370840">
                <a:tc>
                  <a:txBody>
                    <a:bodyPr/>
                    <a:lstStyle/>
                    <a:p>
                      <a:pPr algn="ctr"/>
                      <a:r>
                        <a:rPr lang="fr-FR" sz="2000" b="1" dirty="0">
                          <a:solidFill>
                            <a:srgbClr val="17375E"/>
                          </a:solidFill>
                        </a:rPr>
                        <a:t>Diapos</a:t>
                      </a:r>
                    </a:p>
                  </a:txBody>
                  <a:tcPr anchor="ctr"/>
                </a:tc>
                <a:tc>
                  <a:txBody>
                    <a:bodyPr/>
                    <a:lstStyle/>
                    <a:p>
                      <a:pPr algn="ctr"/>
                      <a:r>
                        <a:rPr lang="fr-FR" sz="2000" b="1" dirty="0">
                          <a:solidFill>
                            <a:srgbClr val="17375E"/>
                          </a:solidFill>
                        </a:rPr>
                        <a:t>….</a:t>
                      </a:r>
                    </a:p>
                  </a:txBody>
                  <a:tcPr anchor="ctr"/>
                </a:tc>
                <a:extLst>
                  <a:ext uri="{0D108BD9-81ED-4DB2-BD59-A6C34878D82A}">
                    <a16:rowId xmlns:a16="http://schemas.microsoft.com/office/drawing/2014/main" xmlns="" val="61254140"/>
                  </a:ext>
                </a:extLst>
              </a:tr>
            </a:tbl>
          </a:graphicData>
        </a:graphic>
      </p:graphicFrame>
      <p:sp>
        <p:nvSpPr>
          <p:cNvPr id="2" name="ZoneTexte 1"/>
          <p:cNvSpPr txBox="1"/>
          <p:nvPr/>
        </p:nvSpPr>
        <p:spPr>
          <a:xfrm>
            <a:off x="4000500" y="6286499"/>
            <a:ext cx="1270000" cy="279400"/>
          </a:xfrm>
          <a:prstGeom prst="rect">
            <a:avLst/>
          </a:prstGeom>
          <a:noFill/>
        </p:spPr>
        <p:txBody>
          <a:bodyPr vert="horz" rtlCol="0">
            <a:spAutoFit/>
          </a:bodyPr>
          <a:lstStyle/>
          <a:p>
            <a:pPr algn="ctr"/>
            <a:fld id="{E0033D7B-330E-4AC4-836E-C25B2358E9CF}" type="slidenum">
              <a:rPr lang="fr-FR" sz="1200" smtClean="0">
                <a:latin typeface="Gill Sans" panose="020B0604020202020204" charset="0"/>
              </a:rPr>
              <a:pPr algn="ctr"/>
              <a:t>14</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1929340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304800" y="266513"/>
            <a:ext cx="8534400" cy="692337"/>
          </a:xfrm>
          <a:prstGeom prst="rect">
            <a:avLst/>
          </a:prstGeom>
          <a:solidFill>
            <a:srgbClr val="FFFFFF"/>
          </a:solidFill>
          <a:ln>
            <a:noFill/>
          </a:ln>
        </p:spPr>
        <p:txBody>
          <a:bodyPr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C2113A"/>
              </a:buClr>
              <a:buSzPct val="25000"/>
              <a:buFont typeface="Arial"/>
              <a:defRPr sz="1800" b="1">
                <a:solidFill>
                  <a:srgbClr val="C2113A"/>
                </a:solidFill>
                <a:latin typeface="Gill Sans" panose="020B0604020202020204" charset="0"/>
              </a:defRPr>
            </a:lvl1pPr>
          </a:lstStyle>
          <a:p>
            <a:r>
              <a:rPr lang="fr-FR" dirty="0">
                <a:sym typeface="Gill Sans"/>
              </a:rPr>
              <a:t>L’ORGANISATION/CONDITIONS D’APPRENTISSAGE ? </a:t>
            </a:r>
            <a:endParaRPr lang="fr-FR" dirty="0">
              <a:sym typeface="Gill Sans"/>
            </a:endParaRPr>
          </a:p>
        </p:txBody>
      </p:sp>
      <p:sp>
        <p:nvSpPr>
          <p:cNvPr id="6" name="Shape 52"/>
          <p:cNvSpPr txBox="1"/>
          <p:nvPr/>
        </p:nvSpPr>
        <p:spPr>
          <a:xfrm>
            <a:off x="251520" y="1268760"/>
            <a:ext cx="7632848" cy="4464496"/>
          </a:xfrm>
          <a:prstGeom prst="rect">
            <a:avLst/>
          </a:prstGeom>
          <a:noFill/>
          <a:ln>
            <a:noFill/>
          </a:ln>
        </p:spPr>
        <p:txBody>
          <a:bodyPr lIns="91425" tIns="45700" rIns="91425" bIns="45700" anchor="t" anchorCtr="0">
            <a:noAutofit/>
          </a:bodyPr>
          <a:lstStyle/>
          <a:p>
            <a:pPr lvl="0">
              <a:buClr>
                <a:schemeClr val="dk1"/>
              </a:buClr>
            </a:pPr>
            <a:endParaRPr sz="2400" b="0" i="0" u="none" strike="noStrike" cap="none" dirty="0">
              <a:solidFill>
                <a:srgbClr val="000000"/>
              </a:solidFill>
              <a:latin typeface="Gill Sans" panose="020B0604020202020204" charset="0"/>
              <a:sym typeface="Arial"/>
            </a:endParaRPr>
          </a:p>
        </p:txBody>
      </p:sp>
      <p:graphicFrame>
        <p:nvGraphicFramePr>
          <p:cNvPr id="4" name="Tableau 3"/>
          <p:cNvGraphicFramePr>
            <a:graphicFrameLocks noGrp="1"/>
          </p:cNvGraphicFramePr>
          <p:nvPr>
            <p:extLst>
              <p:ext uri="{D42A27DB-BD31-4B8C-83A1-F6EECF244321}">
                <p14:modId xmlns:p14="http://schemas.microsoft.com/office/powerpoint/2010/main" val="837823187"/>
              </p:ext>
            </p:extLst>
          </p:nvPr>
        </p:nvGraphicFramePr>
        <p:xfrm>
          <a:off x="1524000" y="1397000"/>
          <a:ext cx="6096000" cy="1981200"/>
        </p:xfrm>
        <a:graphic>
          <a:graphicData uri="http://schemas.openxmlformats.org/drawingml/2006/table">
            <a:tbl>
              <a:tblPr firstRow="1" bandRow="1">
                <a:tableStyleId>{22838BEF-8BB2-4498-84A7-C5851F593DF1}</a:tableStyleId>
              </a:tblPr>
              <a:tblGrid>
                <a:gridCol w="3048000">
                  <a:extLst>
                    <a:ext uri="{9D8B030D-6E8A-4147-A177-3AD203B41FA5}">
                      <a16:colId xmlns:a16="http://schemas.microsoft.com/office/drawing/2014/main" xmlns="" val="1007589588"/>
                    </a:ext>
                  </a:extLst>
                </a:gridCol>
                <a:gridCol w="3048000">
                  <a:extLst>
                    <a:ext uri="{9D8B030D-6E8A-4147-A177-3AD203B41FA5}">
                      <a16:colId xmlns:a16="http://schemas.microsoft.com/office/drawing/2014/main" xmlns="" val="625773634"/>
                    </a:ext>
                  </a:extLst>
                </a:gridCol>
              </a:tblGrid>
              <a:tr h="370840">
                <a:tc>
                  <a:txBody>
                    <a:bodyPr/>
                    <a:lstStyle/>
                    <a:p>
                      <a:pPr algn="ctr"/>
                      <a:r>
                        <a:rPr lang="fr-FR" sz="2000" b="1" dirty="0">
                          <a:solidFill>
                            <a:srgbClr val="17375E"/>
                          </a:solidFill>
                          <a:latin typeface="Gill Sans" panose="020B0604020202020204" charset="0"/>
                          <a:ea typeface="Cabin"/>
                          <a:cs typeface="Cabin"/>
                          <a:sym typeface="Cabin"/>
                        </a:rPr>
                        <a:t>Travail individuel</a:t>
                      </a:r>
                      <a:endParaRPr lang="fr-FR" sz="2000" b="1" dirty="0">
                        <a:solidFill>
                          <a:srgbClr val="17375E"/>
                        </a:solidFill>
                      </a:endParaRPr>
                    </a:p>
                  </a:txBody>
                  <a:tcPr anchor="ctr"/>
                </a:tc>
                <a:tc>
                  <a:txBody>
                    <a:bodyPr/>
                    <a:lstStyle/>
                    <a:p>
                      <a:pPr algn="ctr"/>
                      <a:r>
                        <a:rPr lang="fr-FR" sz="2000" b="1" dirty="0">
                          <a:solidFill>
                            <a:srgbClr val="17375E"/>
                          </a:solidFill>
                          <a:latin typeface="Gill Sans" panose="020B0604020202020204" charset="0"/>
                          <a:ea typeface="Cabin"/>
                          <a:cs typeface="Cabin"/>
                          <a:sym typeface="Cabin"/>
                        </a:rPr>
                        <a:t> En petit groupe</a:t>
                      </a:r>
                      <a:endParaRPr lang="fr-FR" sz="2000" b="1" dirty="0">
                        <a:solidFill>
                          <a:srgbClr val="17375E"/>
                        </a:solidFill>
                      </a:endParaRPr>
                    </a:p>
                  </a:txBody>
                  <a:tcPr anchor="ctr"/>
                </a:tc>
                <a:extLst>
                  <a:ext uri="{0D108BD9-81ED-4DB2-BD59-A6C34878D82A}">
                    <a16:rowId xmlns:a16="http://schemas.microsoft.com/office/drawing/2014/main" xmlns="" val="3089688224"/>
                  </a:ext>
                </a:extLst>
              </a:tr>
              <a:tr h="370840">
                <a:tc>
                  <a:txBody>
                    <a:bodyPr/>
                    <a:lstStyle/>
                    <a:p>
                      <a:pPr algn="ctr"/>
                      <a:r>
                        <a:rPr lang="fr-FR" sz="2000" b="1" dirty="0">
                          <a:solidFill>
                            <a:srgbClr val="17375E"/>
                          </a:solidFill>
                          <a:latin typeface="Gill Sans" panose="020B0604020202020204" charset="0"/>
                          <a:ea typeface="Cabin"/>
                          <a:cs typeface="Cabin"/>
                          <a:sym typeface="Cabin"/>
                        </a:rPr>
                        <a:t>Plénière</a:t>
                      </a:r>
                      <a:endParaRPr lang="fr-FR" sz="2000" b="1" dirty="0">
                        <a:solidFill>
                          <a:srgbClr val="17375E"/>
                        </a:solidFill>
                      </a:endParaRPr>
                    </a:p>
                  </a:txBody>
                  <a:tcPr anchor="ctr"/>
                </a:tc>
                <a:tc>
                  <a:txBody>
                    <a:bodyPr/>
                    <a:lstStyle/>
                    <a:p>
                      <a:pPr algn="ctr"/>
                      <a:r>
                        <a:rPr lang="fr-FR" sz="2000" b="1" dirty="0">
                          <a:solidFill>
                            <a:srgbClr val="17375E"/>
                          </a:solidFill>
                          <a:latin typeface="Gill Sans" panose="020B0604020202020204" charset="0"/>
                          <a:ea typeface="Cabin"/>
                          <a:cs typeface="Cabin"/>
                          <a:sym typeface="Cabin"/>
                        </a:rPr>
                        <a:t>Travail personnel</a:t>
                      </a:r>
                      <a:endParaRPr lang="fr-FR" sz="2000" b="1" dirty="0">
                        <a:solidFill>
                          <a:srgbClr val="17375E"/>
                        </a:solidFill>
                      </a:endParaRPr>
                    </a:p>
                  </a:txBody>
                  <a:tcPr anchor="ctr"/>
                </a:tc>
                <a:extLst>
                  <a:ext uri="{0D108BD9-81ED-4DB2-BD59-A6C34878D82A}">
                    <a16:rowId xmlns:a16="http://schemas.microsoft.com/office/drawing/2014/main" xmlns="" val="348506815"/>
                  </a:ext>
                </a:extLst>
              </a:tr>
              <a:tr h="370840">
                <a:tc>
                  <a:txBody>
                    <a:bodyPr/>
                    <a:lstStyle/>
                    <a:p>
                      <a:pPr algn="ctr"/>
                      <a:r>
                        <a:rPr lang="fr-FR" sz="2000" b="1" dirty="0">
                          <a:solidFill>
                            <a:srgbClr val="17375E"/>
                          </a:solidFill>
                          <a:latin typeface="Gill Sans" panose="020B0604020202020204" charset="0"/>
                          <a:ea typeface="Cabin"/>
                          <a:cs typeface="Cabin"/>
                          <a:sym typeface="Cabin"/>
                        </a:rPr>
                        <a:t>Travail en réseau</a:t>
                      </a:r>
                      <a:endParaRPr lang="fr-FR" sz="2000" b="1" dirty="0">
                        <a:solidFill>
                          <a:srgbClr val="17375E"/>
                        </a:solidFill>
                      </a:endParaRPr>
                    </a:p>
                  </a:txBody>
                  <a:tcPr anchor="ctr"/>
                </a:tc>
                <a:tc>
                  <a:txBody>
                    <a:bodyPr/>
                    <a:lstStyle/>
                    <a:p>
                      <a:pPr algn="ctr"/>
                      <a:r>
                        <a:rPr lang="fr-FR" sz="2000" b="1" dirty="0">
                          <a:solidFill>
                            <a:srgbClr val="17375E"/>
                          </a:solidFill>
                          <a:latin typeface="Gill Sans" panose="020B0604020202020204" charset="0"/>
                          <a:ea typeface="Cabin"/>
                          <a:cs typeface="Cabin"/>
                          <a:sym typeface="Cabin"/>
                        </a:rPr>
                        <a:t> Médiation </a:t>
                      </a:r>
                      <a:endParaRPr lang="fr-FR" sz="2000" b="1" dirty="0">
                        <a:solidFill>
                          <a:srgbClr val="17375E"/>
                        </a:solidFill>
                      </a:endParaRPr>
                    </a:p>
                  </a:txBody>
                  <a:tcPr anchor="ctr"/>
                </a:tc>
                <a:extLst>
                  <a:ext uri="{0D108BD9-81ED-4DB2-BD59-A6C34878D82A}">
                    <a16:rowId xmlns:a16="http://schemas.microsoft.com/office/drawing/2014/main" xmlns="" val="2237183775"/>
                  </a:ext>
                </a:extLst>
              </a:tr>
              <a:tr h="370840">
                <a:tc>
                  <a:txBody>
                    <a:bodyPr/>
                    <a:lstStyle/>
                    <a:p>
                      <a:pPr algn="ctr"/>
                      <a:r>
                        <a:rPr lang="fr-FR" sz="2000" b="1" dirty="0">
                          <a:solidFill>
                            <a:srgbClr val="17375E"/>
                          </a:solidFill>
                          <a:latin typeface="Gill Sans" panose="020B0604020202020204" charset="0"/>
                          <a:ea typeface="Cabin"/>
                          <a:cs typeface="Cabin"/>
                          <a:sym typeface="Cabin"/>
                        </a:rPr>
                        <a:t>Tutorat</a:t>
                      </a:r>
                      <a:endParaRPr lang="fr-FR" sz="2000" b="1" dirty="0">
                        <a:solidFill>
                          <a:srgbClr val="17375E"/>
                        </a:solidFill>
                      </a:endParaRPr>
                    </a:p>
                  </a:txBody>
                  <a:tcPr anchor="ctr"/>
                </a:tc>
                <a:tc>
                  <a:txBody>
                    <a:bodyPr/>
                    <a:lstStyle/>
                    <a:p>
                      <a:pPr algn="ctr"/>
                      <a:r>
                        <a:rPr lang="fr-FR" sz="2000" b="1" dirty="0">
                          <a:solidFill>
                            <a:srgbClr val="17375E"/>
                          </a:solidFill>
                          <a:latin typeface="Gill Sans" panose="020B0604020202020204" charset="0"/>
                          <a:ea typeface="Cabin"/>
                          <a:cs typeface="Cabin"/>
                          <a:sym typeface="Cabin"/>
                        </a:rPr>
                        <a:t>A distance</a:t>
                      </a:r>
                      <a:endParaRPr lang="fr-FR" sz="2000" b="1" dirty="0">
                        <a:solidFill>
                          <a:srgbClr val="17375E"/>
                        </a:solidFill>
                      </a:endParaRPr>
                    </a:p>
                  </a:txBody>
                  <a:tcPr anchor="ctr"/>
                </a:tc>
                <a:extLst>
                  <a:ext uri="{0D108BD9-81ED-4DB2-BD59-A6C34878D82A}">
                    <a16:rowId xmlns:a16="http://schemas.microsoft.com/office/drawing/2014/main" xmlns="" val="946757759"/>
                  </a:ext>
                </a:extLst>
              </a:tr>
              <a:tr h="370840">
                <a:tc>
                  <a:txBody>
                    <a:bodyPr/>
                    <a:lstStyle/>
                    <a:p>
                      <a:pPr algn="ctr"/>
                      <a:endParaRPr lang="fr-FR" sz="2000" b="1" dirty="0">
                        <a:solidFill>
                          <a:srgbClr val="17375E"/>
                        </a:solidFill>
                      </a:endParaRPr>
                    </a:p>
                  </a:txBody>
                  <a:tcPr anchor="ctr"/>
                </a:tc>
                <a:tc>
                  <a:txBody>
                    <a:bodyPr/>
                    <a:lstStyle/>
                    <a:p>
                      <a:pPr algn="ctr"/>
                      <a:r>
                        <a:rPr lang="fr-FR" sz="2000" b="1" dirty="0">
                          <a:solidFill>
                            <a:srgbClr val="17375E"/>
                          </a:solidFill>
                        </a:rPr>
                        <a:t>….</a:t>
                      </a:r>
                    </a:p>
                  </a:txBody>
                  <a:tcPr anchor="ctr"/>
                </a:tc>
                <a:extLst>
                  <a:ext uri="{0D108BD9-81ED-4DB2-BD59-A6C34878D82A}">
                    <a16:rowId xmlns:a16="http://schemas.microsoft.com/office/drawing/2014/main" xmlns="" val="61254140"/>
                  </a:ext>
                </a:extLst>
              </a:tr>
            </a:tbl>
          </a:graphicData>
        </a:graphic>
      </p:graphicFrame>
      <p:sp>
        <p:nvSpPr>
          <p:cNvPr id="2" name="ZoneTexte 1"/>
          <p:cNvSpPr txBox="1"/>
          <p:nvPr/>
        </p:nvSpPr>
        <p:spPr>
          <a:xfrm>
            <a:off x="4000500" y="6286499"/>
            <a:ext cx="1270000" cy="279400"/>
          </a:xfrm>
          <a:prstGeom prst="rect">
            <a:avLst/>
          </a:prstGeom>
          <a:noFill/>
        </p:spPr>
        <p:txBody>
          <a:bodyPr vert="horz" rtlCol="0">
            <a:spAutoFit/>
          </a:bodyPr>
          <a:lstStyle/>
          <a:p>
            <a:pPr algn="ctr"/>
            <a:fld id="{87B13E8A-A884-4FBD-94B3-61BC06E1BD15}" type="slidenum">
              <a:rPr lang="fr-FR" sz="1200" smtClean="0">
                <a:latin typeface="Gill Sans" panose="020B0604020202020204" charset="0"/>
              </a:rPr>
              <a:pPr algn="ctr"/>
              <a:t>15</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3613420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304800" y="266513"/>
            <a:ext cx="8534400" cy="692337"/>
          </a:xfrm>
          <a:prstGeom prst="rect">
            <a:avLst/>
          </a:prstGeom>
          <a:solidFill>
            <a:srgbClr val="FFFFFF"/>
          </a:solidFill>
          <a:ln>
            <a:noFill/>
          </a:ln>
        </p:spPr>
        <p:txBody>
          <a:bodyPr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C2113A"/>
              </a:buClr>
              <a:buSzPct val="25000"/>
              <a:buFont typeface="Arial"/>
              <a:defRPr sz="1800" b="1">
                <a:solidFill>
                  <a:srgbClr val="C2113A"/>
                </a:solidFill>
                <a:latin typeface="Gill Sans" panose="020B0604020202020204" charset="0"/>
              </a:defRPr>
            </a:lvl1pPr>
          </a:lstStyle>
          <a:p>
            <a:r>
              <a:rPr lang="fr-FR" dirty="0">
                <a:sym typeface="Gill Sans"/>
              </a:rPr>
              <a:t>LE TYPE D’EVALUATION ?</a:t>
            </a:r>
            <a:endParaRPr lang="fr-FR" dirty="0">
              <a:sym typeface="Gill Sans"/>
            </a:endParaRPr>
          </a:p>
        </p:txBody>
      </p:sp>
      <p:pic>
        <p:nvPicPr>
          <p:cNvPr id="3" name="Image 2"/>
          <p:cNvPicPr>
            <a:picLocks noChangeAspect="1"/>
          </p:cNvPicPr>
          <p:nvPr/>
        </p:nvPicPr>
        <p:blipFill>
          <a:blip r:embed="rId3"/>
          <a:stretch>
            <a:fillRect/>
          </a:stretch>
        </p:blipFill>
        <p:spPr>
          <a:xfrm>
            <a:off x="84700" y="1790712"/>
            <a:ext cx="8974600" cy="3276576"/>
          </a:xfrm>
          <a:prstGeom prst="rect">
            <a:avLst/>
          </a:prstGeom>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356159EB-C1FF-4896-8CDC-6A7070388FB3}" type="slidenum">
              <a:rPr lang="fr-FR" sz="1200" smtClean="0">
                <a:latin typeface="Gill Sans" panose="020B0604020202020204" charset="0"/>
              </a:rPr>
              <a:pPr algn="ctr"/>
              <a:t>16</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106585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
          <p:cNvSpPr txBox="1"/>
          <p:nvPr/>
        </p:nvSpPr>
        <p:spPr>
          <a:xfrm>
            <a:off x="304800" y="266513"/>
            <a:ext cx="8534400" cy="692337"/>
          </a:xfrm>
          <a:prstGeom prst="rect">
            <a:avLst/>
          </a:prstGeom>
          <a:solidFill>
            <a:srgbClr val="FFFFFF"/>
          </a:solidFill>
          <a:ln>
            <a:noFill/>
          </a:ln>
        </p:spPr>
        <p:txBody>
          <a:bodyPr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C2113A"/>
              </a:buClr>
              <a:buSzPct val="25000"/>
              <a:buFont typeface="Arial"/>
              <a:defRPr sz="1800" b="1">
                <a:solidFill>
                  <a:srgbClr val="C2113A"/>
                </a:solidFill>
                <a:latin typeface="Gill Sans" panose="020B0604020202020204" charset="0"/>
              </a:defRPr>
            </a:lvl1pPr>
          </a:lstStyle>
          <a:p>
            <a:r>
              <a:rPr lang="fr-FR" dirty="0">
                <a:sym typeface="Gill Sans"/>
              </a:rPr>
              <a:t>EN RESUME :</a:t>
            </a:r>
            <a:endParaRPr lang="fr-FR" dirty="0">
              <a:sym typeface="Gill Sans"/>
            </a:endParaRPr>
          </a:p>
        </p:txBody>
      </p:sp>
      <p:sp>
        <p:nvSpPr>
          <p:cNvPr id="4" name="Shape 52"/>
          <p:cNvSpPr txBox="1"/>
          <p:nvPr/>
        </p:nvSpPr>
        <p:spPr>
          <a:xfrm>
            <a:off x="304225" y="958850"/>
            <a:ext cx="8534400" cy="4673600"/>
          </a:xfrm>
          <a:prstGeom prst="rect">
            <a:avLst/>
          </a:prstGeom>
          <a:solidFill>
            <a:srgbClr val="FFFFFF"/>
          </a:solidFill>
          <a:ln>
            <a:noFill/>
          </a:ln>
        </p:spPr>
        <p:txBody>
          <a:bodyPr lIns="0" tIns="0" rIns="0" bIns="0" anchor="t" anchorCtr="0">
            <a:noAutofit/>
          </a:bodyPr>
          <a:lstStyle/>
          <a:p>
            <a:pPr lvl="0" algn="just">
              <a:lnSpc>
                <a:spcPts val="2000"/>
              </a:lnSpc>
              <a:spcBef>
                <a:spcPts val="1200"/>
              </a:spcBef>
              <a:spcAft>
                <a:spcPts val="1200"/>
              </a:spcAft>
              <a:buClr>
                <a:schemeClr val="dk1"/>
              </a:buClr>
            </a:pPr>
            <a:r>
              <a:rPr lang="fr-FR" sz="2000" dirty="0">
                <a:solidFill>
                  <a:srgbClr val="17375E"/>
                </a:solidFill>
                <a:latin typeface="Gill Sans" panose="020B0604020202020204" charset="0"/>
                <a:ea typeface="Cabin"/>
                <a:cs typeface="Cabin"/>
                <a:sym typeface="Cabin"/>
              </a:rPr>
              <a:t>Pour atteindre mes objectifs comme formateur, je dois aménager les conditions de la réussite </a:t>
            </a:r>
            <a:r>
              <a:rPr lang="fr-FR" sz="2000">
                <a:solidFill>
                  <a:srgbClr val="17375E"/>
                </a:solidFill>
                <a:latin typeface="Gill Sans" panose="020B0604020202020204" charset="0"/>
                <a:ea typeface="Cabin"/>
                <a:cs typeface="Cabin"/>
                <a:sym typeface="Cabin"/>
              </a:rPr>
              <a:t>de </a:t>
            </a:r>
            <a:r>
              <a:rPr lang="fr-FR" sz="2000" smtClean="0">
                <a:solidFill>
                  <a:srgbClr val="17375E"/>
                </a:solidFill>
                <a:latin typeface="Gill Sans" panose="020B0604020202020204" charset="0"/>
                <a:ea typeface="Cabin"/>
                <a:cs typeface="Cabin"/>
                <a:sym typeface="Cabin"/>
              </a:rPr>
              <a:t>l’apprentissage :</a:t>
            </a:r>
            <a:endParaRPr lang="fr-FR" sz="2000" dirty="0">
              <a:solidFill>
                <a:srgbClr val="17375E"/>
              </a:solidFill>
              <a:latin typeface="Gill Sans" panose="020B0604020202020204" charset="0"/>
              <a:ea typeface="Cabin"/>
              <a:cs typeface="Cabin"/>
              <a:sym typeface="Cabin"/>
            </a:endParaRPr>
          </a:p>
          <a:p>
            <a:pPr marL="342900" lvl="0" indent="-342900" algn="just">
              <a:lnSpc>
                <a:spcPts val="2000"/>
              </a:lnSpc>
              <a:spcBef>
                <a:spcPts val="1200"/>
              </a:spcBef>
              <a:spcAft>
                <a:spcPts val="1200"/>
              </a:spcAft>
              <a:buClr>
                <a:schemeClr val="dk1"/>
              </a:buClr>
              <a:buFont typeface="Arial" panose="020B0604020202020204" pitchFamily="34" charset="0"/>
              <a:buChar char="•"/>
            </a:pPr>
            <a:r>
              <a:rPr lang="fr-FR" sz="2000" dirty="0">
                <a:solidFill>
                  <a:srgbClr val="17375E"/>
                </a:solidFill>
                <a:latin typeface="Gill Sans" panose="020B0604020202020204" charset="0"/>
                <a:ea typeface="Cabin"/>
                <a:cs typeface="Cabin"/>
                <a:sym typeface="Cabin"/>
              </a:rPr>
              <a:t>je dois impliquer l’apprenant en jouant sur différentes dimensions (cognitive et </a:t>
            </a:r>
            <a:r>
              <a:rPr lang="fr-FR" sz="2000">
                <a:solidFill>
                  <a:srgbClr val="17375E"/>
                </a:solidFill>
                <a:latin typeface="Gill Sans" panose="020B0604020202020204" charset="0"/>
                <a:ea typeface="Cabin"/>
                <a:cs typeface="Cabin"/>
                <a:sym typeface="Cabin"/>
              </a:rPr>
              <a:t>affective</a:t>
            </a:r>
            <a:r>
              <a:rPr lang="fr-FR" sz="2000" smtClean="0">
                <a:solidFill>
                  <a:srgbClr val="17375E"/>
                </a:solidFill>
                <a:latin typeface="Gill Sans" panose="020B0604020202020204" charset="0"/>
                <a:ea typeface="Cabin"/>
                <a:cs typeface="Cabin"/>
                <a:sym typeface="Cabin"/>
              </a:rPr>
              <a:t>),</a:t>
            </a:r>
            <a:endParaRPr lang="fr-FR" sz="2000" dirty="0">
              <a:solidFill>
                <a:srgbClr val="17375E"/>
              </a:solidFill>
              <a:latin typeface="Gill Sans" panose="020B0604020202020204" charset="0"/>
              <a:ea typeface="Cabin"/>
              <a:cs typeface="Cabin"/>
              <a:sym typeface="Cabin"/>
            </a:endParaRPr>
          </a:p>
          <a:p>
            <a:pPr marL="342900" lvl="0" indent="-342900" algn="just">
              <a:lnSpc>
                <a:spcPts val="2000"/>
              </a:lnSpc>
              <a:spcBef>
                <a:spcPts val="1200"/>
              </a:spcBef>
              <a:spcAft>
                <a:spcPts val="1200"/>
              </a:spcAft>
              <a:buClr>
                <a:schemeClr val="dk1"/>
              </a:buClr>
              <a:buFont typeface="Arial" panose="020B0604020202020204" pitchFamily="34" charset="0"/>
              <a:buChar char="•"/>
            </a:pPr>
            <a:r>
              <a:rPr lang="fr-FR" sz="2000" dirty="0">
                <a:solidFill>
                  <a:srgbClr val="17375E"/>
                </a:solidFill>
                <a:latin typeface="Gill Sans" panose="020B0604020202020204" charset="0"/>
                <a:ea typeface="Cabin"/>
                <a:cs typeface="Cabin"/>
                <a:sym typeface="Cabin"/>
              </a:rPr>
              <a:t>je dois mettre en œuvre une progression pédagogique adaptée (différentes tâches pour réaliser l’objectif et un obstacle par </a:t>
            </a:r>
            <a:r>
              <a:rPr lang="fr-FR" sz="2000">
                <a:solidFill>
                  <a:srgbClr val="17375E"/>
                </a:solidFill>
                <a:latin typeface="Gill Sans" panose="020B0604020202020204" charset="0"/>
                <a:ea typeface="Cabin"/>
                <a:cs typeface="Cabin"/>
                <a:sym typeface="Cabin"/>
              </a:rPr>
              <a:t>tâche</a:t>
            </a:r>
            <a:r>
              <a:rPr lang="fr-FR" sz="2000" smtClean="0">
                <a:solidFill>
                  <a:srgbClr val="17375E"/>
                </a:solidFill>
                <a:latin typeface="Gill Sans" panose="020B0604020202020204" charset="0"/>
                <a:ea typeface="Cabin"/>
                <a:cs typeface="Cabin"/>
                <a:sym typeface="Cabin"/>
              </a:rPr>
              <a:t>),</a:t>
            </a:r>
            <a:endParaRPr lang="fr-FR" sz="2000" dirty="0">
              <a:solidFill>
                <a:srgbClr val="17375E"/>
              </a:solidFill>
              <a:latin typeface="Gill Sans" panose="020B0604020202020204" charset="0"/>
              <a:ea typeface="Cabin"/>
              <a:cs typeface="Cabin"/>
              <a:sym typeface="Cabin"/>
            </a:endParaRPr>
          </a:p>
          <a:p>
            <a:pPr marL="342900" lvl="0" indent="-342900" algn="just">
              <a:lnSpc>
                <a:spcPts val="2000"/>
              </a:lnSpc>
              <a:spcBef>
                <a:spcPts val="1200"/>
              </a:spcBef>
              <a:spcAft>
                <a:spcPts val="1200"/>
              </a:spcAft>
              <a:buClr>
                <a:schemeClr val="dk1"/>
              </a:buClr>
              <a:buFont typeface="Arial" panose="020B0604020202020204" pitchFamily="34" charset="0"/>
              <a:buChar char="•"/>
            </a:pPr>
            <a:r>
              <a:rPr lang="fr-FR" sz="2000" dirty="0">
                <a:solidFill>
                  <a:srgbClr val="17375E"/>
                </a:solidFill>
                <a:latin typeface="Gill Sans" panose="020B0604020202020204" charset="0"/>
                <a:ea typeface="Cabin"/>
                <a:cs typeface="Cabin"/>
                <a:sym typeface="Cabin"/>
              </a:rPr>
              <a:t>je dois tenir compte du niveau d’exigence de l’objectif (voir la pyramide de BLOOM), je mets en place une méthode pédagogique appropriée et j’organise les conditions matérielles nécessaires à la mise en œuvre des différentes tâches proposées (le temps, l’espace, mon rôle (</a:t>
            </a:r>
            <a:r>
              <a:rPr lang="fr-FR" sz="2000">
                <a:solidFill>
                  <a:srgbClr val="17375E"/>
                </a:solidFill>
                <a:latin typeface="Gill Sans" panose="020B0604020202020204" charset="0"/>
                <a:ea typeface="Cabin"/>
                <a:cs typeface="Cabin"/>
                <a:sym typeface="Cabin"/>
              </a:rPr>
              <a:t>médiation</a:t>
            </a:r>
            <a:r>
              <a:rPr lang="fr-FR" sz="2000" smtClean="0">
                <a:solidFill>
                  <a:srgbClr val="17375E"/>
                </a:solidFill>
                <a:latin typeface="Gill Sans" panose="020B0604020202020204" charset="0"/>
                <a:ea typeface="Cabin"/>
                <a:cs typeface="Cabin"/>
                <a:sym typeface="Cabin"/>
              </a:rPr>
              <a:t>).</a:t>
            </a:r>
            <a:endParaRPr sz="2000" b="0" i="0" u="none" strike="noStrike" cap="none"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79FAE853-C088-4629-BC16-74047234919C}" type="slidenum">
              <a:rPr lang="fr-FR" sz="1200" smtClean="0">
                <a:latin typeface="Gill Sans" panose="020B0604020202020204" charset="0"/>
              </a:rPr>
              <a:pPr algn="ctr"/>
              <a:t>17</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1192274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5496" y="1057374"/>
            <a:ext cx="9057586" cy="4890439"/>
          </a:xfrm>
          <a:prstGeom prst="rect">
            <a:avLst/>
          </a:prstGeom>
        </p:spPr>
      </p:pic>
      <p:sp>
        <p:nvSpPr>
          <p:cNvPr id="3" name="Shape 51"/>
          <p:cNvSpPr txBox="1"/>
          <p:nvPr/>
        </p:nvSpPr>
        <p:spPr>
          <a:xfrm>
            <a:off x="304800" y="266513"/>
            <a:ext cx="8534400" cy="692337"/>
          </a:xfrm>
          <a:prstGeom prst="rect">
            <a:avLst/>
          </a:prstGeom>
          <a:solidFill>
            <a:srgbClr val="FFFFFF"/>
          </a:solidFill>
          <a:ln>
            <a:noFill/>
          </a:ln>
        </p:spPr>
        <p:txBody>
          <a:bodyPr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C2113A"/>
              </a:buClr>
              <a:buSzPct val="25000"/>
              <a:buFont typeface="Arial"/>
              <a:defRPr sz="1800" b="1">
                <a:solidFill>
                  <a:srgbClr val="C2113A"/>
                </a:solidFill>
                <a:latin typeface="Gill Sans" panose="020B0604020202020204" charset="0"/>
              </a:defRPr>
            </a:lvl1pPr>
          </a:lstStyle>
          <a:p>
            <a:r>
              <a:rPr lang="fr-FR" dirty="0">
                <a:sym typeface="Gill Sans"/>
              </a:rPr>
              <a:t>EN RESUME : ORGANISATION DE LA FORMATION</a:t>
            </a:r>
            <a:endParaRPr lang="fr-FR" dirty="0">
              <a:sym typeface="Gill Sans"/>
            </a:endParaRPr>
          </a:p>
        </p:txBody>
      </p:sp>
      <p:sp>
        <p:nvSpPr>
          <p:cNvPr id="4" name="ZoneTexte 3"/>
          <p:cNvSpPr txBox="1"/>
          <p:nvPr/>
        </p:nvSpPr>
        <p:spPr>
          <a:xfrm>
            <a:off x="4000500" y="6286499"/>
            <a:ext cx="1270000" cy="279400"/>
          </a:xfrm>
          <a:prstGeom prst="rect">
            <a:avLst/>
          </a:prstGeom>
          <a:noFill/>
        </p:spPr>
        <p:txBody>
          <a:bodyPr vert="horz" rtlCol="0">
            <a:spAutoFit/>
          </a:bodyPr>
          <a:lstStyle/>
          <a:p>
            <a:pPr algn="ctr"/>
            <a:fld id="{1FD46ED0-8D06-444D-B3A0-0D27523AE1CC}" type="slidenum">
              <a:rPr lang="fr-FR" sz="1200" smtClean="0">
                <a:latin typeface="Gill Sans" panose="020B0604020202020204" charset="0"/>
              </a:rPr>
              <a:pPr algn="ctr"/>
              <a:t>18</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3736150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304800" y="266513"/>
            <a:ext cx="8534400" cy="692337"/>
          </a:xfrm>
          <a:prstGeom prst="rect">
            <a:avLst/>
          </a:prstGeom>
          <a:solidFill>
            <a:srgbClr val="FFFFFF"/>
          </a:solidFill>
          <a:ln>
            <a:noFill/>
          </a:ln>
        </p:spPr>
        <p:txBody>
          <a:bodyPr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C2113A"/>
              </a:buClr>
              <a:buSzPct val="25000"/>
              <a:buFont typeface="Arial"/>
              <a:defRPr sz="1800" b="1">
                <a:solidFill>
                  <a:srgbClr val="C2113A"/>
                </a:solidFill>
                <a:latin typeface="Gill Sans" panose="020B0604020202020204" charset="0"/>
              </a:defRPr>
            </a:lvl1pPr>
          </a:lstStyle>
          <a:p>
            <a:r>
              <a:rPr lang="fr-FR" dirty="0">
                <a:sym typeface="Gill Sans"/>
              </a:rPr>
              <a:t>QUESTIONS ?</a:t>
            </a:r>
            <a:endParaRPr lang="fr-FR" dirty="0">
              <a:sym typeface="Gill Sans"/>
            </a:endParaRPr>
          </a:p>
        </p:txBody>
      </p:sp>
      <p:pic>
        <p:nvPicPr>
          <p:cNvPr id="143" name="Shape 143"/>
          <p:cNvPicPr preferRelativeResize="0"/>
          <p:nvPr/>
        </p:nvPicPr>
        <p:blipFill rotWithShape="1">
          <a:blip r:embed="rId3">
            <a:alphaModFix/>
          </a:blip>
          <a:srcRect/>
          <a:stretch/>
        </p:blipFill>
        <p:spPr>
          <a:xfrm>
            <a:off x="1454726" y="1293091"/>
            <a:ext cx="6165272" cy="4283362"/>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0ACE6F58-1D57-4389-9B87-E858DAB6BC6E}" type="slidenum">
              <a:rPr lang="fr-FR" sz="1200" smtClean="0">
                <a:latin typeface="Gill Sans" panose="020B0604020202020204" charset="0"/>
              </a:rPr>
              <a:pPr algn="ctr"/>
              <a:t>19</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138645797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14" name="Shape 35"/>
          <p:cNvSpPr/>
          <p:nvPr/>
        </p:nvSpPr>
        <p:spPr>
          <a:xfrm>
            <a:off x="311150" y="958850"/>
            <a:ext cx="2616200" cy="720724"/>
          </a:xfrm>
          <a:prstGeom prst="roundRect">
            <a:avLst>
              <a:gd name="adj" fmla="val 16667"/>
            </a:avLst>
          </a:prstGeom>
          <a:solidFill>
            <a:srgbClr val="C0504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b="0" i="0" u="none" strike="noStrike" cap="none">
                <a:solidFill>
                  <a:srgbClr val="FFFFFF"/>
                </a:solidFill>
                <a:latin typeface="Gill Sans" panose="020B0604020202020204" charset="0"/>
                <a:sym typeface="Arial"/>
              </a:rPr>
              <a:t>ENGAGEMENT</a:t>
            </a:r>
          </a:p>
        </p:txBody>
      </p:sp>
      <p:sp>
        <p:nvSpPr>
          <p:cNvPr id="15" name="Shape 36"/>
          <p:cNvSpPr/>
          <p:nvPr/>
        </p:nvSpPr>
        <p:spPr>
          <a:xfrm>
            <a:off x="311150" y="1988344"/>
            <a:ext cx="2616200" cy="720724"/>
          </a:xfrm>
          <a:prstGeom prst="roundRect">
            <a:avLst>
              <a:gd name="adj" fmla="val 16667"/>
            </a:avLst>
          </a:prstGeom>
          <a:solidFill>
            <a:srgbClr val="833E9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b="0" i="0" u="none" strike="noStrike" cap="none">
                <a:solidFill>
                  <a:srgbClr val="FFFFFF"/>
                </a:solidFill>
                <a:latin typeface="Gill Sans" panose="020B0604020202020204" charset="0"/>
                <a:sym typeface="Arial"/>
              </a:rPr>
              <a:t>RESPECT</a:t>
            </a:r>
          </a:p>
        </p:txBody>
      </p:sp>
      <p:sp>
        <p:nvSpPr>
          <p:cNvPr id="16" name="Shape 37"/>
          <p:cNvSpPr/>
          <p:nvPr/>
        </p:nvSpPr>
        <p:spPr>
          <a:xfrm>
            <a:off x="311150" y="3016250"/>
            <a:ext cx="2616200" cy="720724"/>
          </a:xfrm>
          <a:prstGeom prst="roundRect">
            <a:avLst>
              <a:gd name="adj" fmla="val 16667"/>
            </a:avLst>
          </a:prstGeom>
          <a:solidFill>
            <a:srgbClr val="1DB8D1"/>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b="0" i="0" u="none" strike="noStrike" cap="none">
                <a:solidFill>
                  <a:srgbClr val="FFFFFF"/>
                </a:solidFill>
                <a:latin typeface="Gill Sans" panose="020B0604020202020204" charset="0"/>
                <a:sym typeface="Arial"/>
              </a:rPr>
              <a:t>COMMUNICATION POSITIVE</a:t>
            </a:r>
          </a:p>
        </p:txBody>
      </p:sp>
      <p:sp>
        <p:nvSpPr>
          <p:cNvPr id="17" name="Shape 38"/>
          <p:cNvSpPr/>
          <p:nvPr/>
        </p:nvSpPr>
        <p:spPr>
          <a:xfrm>
            <a:off x="311150" y="4044950"/>
            <a:ext cx="2616200" cy="720724"/>
          </a:xfrm>
          <a:prstGeom prst="roundRect">
            <a:avLst>
              <a:gd name="adj" fmla="val 16667"/>
            </a:avLst>
          </a:prstGeom>
          <a:solidFill>
            <a:srgbClr val="FC8A0E"/>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b="0" i="0" u="none" strike="noStrike" cap="none" dirty="0">
                <a:solidFill>
                  <a:srgbClr val="FFFFFF"/>
                </a:solidFill>
                <a:latin typeface="Gill Sans" panose="020B0604020202020204" charset="0"/>
                <a:sym typeface="Arial"/>
              </a:rPr>
              <a:t>PROFESSIONNALISME</a:t>
            </a:r>
          </a:p>
        </p:txBody>
      </p:sp>
      <p:sp>
        <p:nvSpPr>
          <p:cNvPr id="18" name="Shape 39"/>
          <p:cNvSpPr/>
          <p:nvPr/>
        </p:nvSpPr>
        <p:spPr>
          <a:xfrm>
            <a:off x="3233738" y="958850"/>
            <a:ext cx="5489574" cy="720724"/>
          </a:xfrm>
          <a:prstGeom prst="roundRect">
            <a:avLst>
              <a:gd name="adj" fmla="val 16667"/>
            </a:avLst>
          </a:prstGeom>
          <a:noFill/>
          <a:ln w="9525" cap="flat" cmpd="sng">
            <a:solidFill>
              <a:srgbClr val="C0504D"/>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2A6C"/>
              </a:buClr>
              <a:buSzPct val="25000"/>
              <a:buFont typeface="Arial"/>
              <a:buNone/>
            </a:pPr>
            <a:r>
              <a:rPr lang="fr-FR" sz="1600" b="0" i="0" u="none" strike="noStrike" cap="none">
                <a:solidFill>
                  <a:srgbClr val="002A6C"/>
                </a:solidFill>
                <a:latin typeface="Gill Sans" panose="020B0604020202020204" charset="0"/>
                <a:sym typeface="Arial"/>
              </a:rPr>
              <a:t>S’engager activement dans toutes les activités et discussions </a:t>
            </a:r>
          </a:p>
        </p:txBody>
      </p:sp>
      <p:sp>
        <p:nvSpPr>
          <p:cNvPr id="19" name="Shape 40"/>
          <p:cNvSpPr/>
          <p:nvPr/>
        </p:nvSpPr>
        <p:spPr>
          <a:xfrm>
            <a:off x="3248025" y="1988344"/>
            <a:ext cx="5487988" cy="720724"/>
          </a:xfrm>
          <a:prstGeom prst="roundRect">
            <a:avLst>
              <a:gd name="adj" fmla="val 16667"/>
            </a:avLst>
          </a:prstGeom>
          <a:noFill/>
          <a:ln w="9525" cap="flat" cmpd="sng">
            <a:solidFill>
              <a:srgbClr val="833E90"/>
            </a:solidFill>
            <a:prstDash val="solid"/>
            <a:round/>
            <a:headEnd type="none" w="med" len="med"/>
            <a:tailEnd type="none" w="med" len="med"/>
          </a:ln>
        </p:spPr>
        <p:txBody>
          <a:bodyPr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600" b="0" i="0" u="none" strike="noStrike" cap="none" dirty="0">
                <a:solidFill>
                  <a:srgbClr val="002A6C"/>
                </a:solidFill>
                <a:latin typeface="Gill Sans" panose="020B0604020202020204" charset="0"/>
                <a:sym typeface="Arial"/>
              </a:rPr>
              <a:t>Se respecter soi-même et respecter les autres. </a:t>
            </a:r>
          </a:p>
          <a:p>
            <a:pPr marL="171450" marR="0" lvl="0" indent="-171450" algn="l" rtl="0">
              <a:lnSpc>
                <a:spcPct val="100000"/>
              </a:lnSpc>
              <a:spcBef>
                <a:spcPts val="0"/>
              </a:spcBef>
              <a:spcAft>
                <a:spcPts val="0"/>
              </a:spcAft>
              <a:buClr>
                <a:srgbClr val="002A6C"/>
              </a:buClr>
              <a:buSzPct val="100000"/>
              <a:buFont typeface="Arial"/>
              <a:buChar char="-"/>
            </a:pPr>
            <a:r>
              <a:rPr lang="fr-FR" sz="1600" b="0" i="0" u="none" strike="noStrike" cap="none" dirty="0">
                <a:solidFill>
                  <a:srgbClr val="002A6C"/>
                </a:solidFill>
                <a:latin typeface="Gill Sans" panose="020B0604020202020204" charset="0"/>
                <a:sym typeface="Arial"/>
              </a:rPr>
              <a:t>Etre attentif aux feedbacks des autres</a:t>
            </a:r>
          </a:p>
        </p:txBody>
      </p:sp>
      <p:sp>
        <p:nvSpPr>
          <p:cNvPr id="20" name="Shape 41"/>
          <p:cNvSpPr/>
          <p:nvPr/>
        </p:nvSpPr>
        <p:spPr>
          <a:xfrm>
            <a:off x="3248025" y="3016250"/>
            <a:ext cx="5487988" cy="720724"/>
          </a:xfrm>
          <a:prstGeom prst="roundRect">
            <a:avLst>
              <a:gd name="adj" fmla="val 16667"/>
            </a:avLst>
          </a:prstGeom>
          <a:noFill/>
          <a:ln w="9525" cap="flat" cmpd="sng">
            <a:solidFill>
              <a:srgbClr val="1DB8D1"/>
            </a:solidFill>
            <a:prstDash val="solid"/>
            <a:round/>
            <a:headEnd type="none" w="med" len="med"/>
            <a:tailEnd type="none" w="med" len="med"/>
          </a:ln>
        </p:spPr>
        <p:txBody>
          <a:bodyPr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600" b="0" i="0" u="none" strike="noStrike" cap="none">
                <a:solidFill>
                  <a:srgbClr val="002A6C"/>
                </a:solidFill>
                <a:latin typeface="Gill Sans" panose="020B0604020202020204" charset="0"/>
                <a:sym typeface="Arial"/>
              </a:rPr>
              <a:t>Ecouter les autres et éviter les jugements de valeurs. </a:t>
            </a:r>
          </a:p>
          <a:p>
            <a:pPr marL="171450" marR="0" lvl="0" indent="-171450" algn="l" rtl="0">
              <a:lnSpc>
                <a:spcPct val="100000"/>
              </a:lnSpc>
              <a:spcBef>
                <a:spcPts val="0"/>
              </a:spcBef>
              <a:spcAft>
                <a:spcPts val="0"/>
              </a:spcAft>
              <a:buClr>
                <a:srgbClr val="002A6C"/>
              </a:buClr>
              <a:buSzPct val="100000"/>
              <a:buFont typeface="Arial"/>
              <a:buChar char="-"/>
            </a:pPr>
            <a:r>
              <a:rPr lang="fr-FR" sz="1600" b="0" i="0" u="none" strike="noStrike" cap="none">
                <a:solidFill>
                  <a:srgbClr val="002A6C"/>
                </a:solidFill>
                <a:latin typeface="Gill Sans" panose="020B0604020202020204" charset="0"/>
                <a:sym typeface="Arial"/>
              </a:rPr>
              <a:t>Participer et prendre la parole.</a:t>
            </a:r>
          </a:p>
        </p:txBody>
      </p:sp>
      <p:sp>
        <p:nvSpPr>
          <p:cNvPr id="21" name="Shape 42"/>
          <p:cNvSpPr/>
          <p:nvPr/>
        </p:nvSpPr>
        <p:spPr>
          <a:xfrm>
            <a:off x="3248025" y="4044950"/>
            <a:ext cx="5487988" cy="720724"/>
          </a:xfrm>
          <a:prstGeom prst="roundRect">
            <a:avLst>
              <a:gd name="adj" fmla="val 16667"/>
            </a:avLst>
          </a:prstGeom>
          <a:noFill/>
          <a:ln w="9525" cap="flat" cmpd="sng">
            <a:solidFill>
              <a:srgbClr val="FC8A0E"/>
            </a:solidFill>
            <a:prstDash val="solid"/>
            <a:round/>
            <a:headEnd type="none" w="med" len="med"/>
            <a:tailEnd type="none" w="med" len="med"/>
          </a:ln>
        </p:spPr>
        <p:txBody>
          <a:bodyPr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600" b="0" i="0" u="none" strike="noStrike" cap="none" dirty="0">
                <a:solidFill>
                  <a:srgbClr val="002A6C"/>
                </a:solidFill>
                <a:latin typeface="Gill Sans" panose="020B0604020202020204" charset="0"/>
                <a:sym typeface="Arial"/>
              </a:rPr>
              <a:t>Avoir le souci d’efficacité et de résultat</a:t>
            </a:r>
          </a:p>
          <a:p>
            <a:pPr marL="171450" marR="0" lvl="0" indent="-171450" algn="l" rtl="0">
              <a:lnSpc>
                <a:spcPct val="100000"/>
              </a:lnSpc>
              <a:spcBef>
                <a:spcPts val="0"/>
              </a:spcBef>
              <a:spcAft>
                <a:spcPts val="0"/>
              </a:spcAft>
              <a:buClr>
                <a:srgbClr val="002A6C"/>
              </a:buClr>
              <a:buSzPct val="100000"/>
              <a:buFont typeface="Arial"/>
              <a:buChar char="-"/>
            </a:pPr>
            <a:r>
              <a:rPr lang="fr-FR" sz="1600" b="0" i="0" u="none" strike="noStrike" cap="none" dirty="0">
                <a:solidFill>
                  <a:srgbClr val="002A6C"/>
                </a:solidFill>
                <a:latin typeface="Gill Sans" panose="020B0604020202020204" charset="0"/>
                <a:sym typeface="Arial"/>
              </a:rPr>
              <a:t>Respecter le planning et les règles du travail en groupe.</a:t>
            </a:r>
          </a:p>
        </p:txBody>
      </p:sp>
      <p:sp>
        <p:nvSpPr>
          <p:cNvPr id="22" name="Shape 43"/>
          <p:cNvSpPr txBox="1"/>
          <p:nvPr/>
        </p:nvSpPr>
        <p:spPr>
          <a:xfrm>
            <a:off x="304800" y="266513"/>
            <a:ext cx="8534400" cy="692337"/>
          </a:xfrm>
          <a:prstGeom prst="rect">
            <a:avLst/>
          </a:prstGeom>
          <a:solidFill>
            <a:srgbClr val="FFFFFF"/>
          </a:solidFill>
          <a:ln>
            <a:noFill/>
          </a:ln>
        </p:spPr>
        <p:txBody>
          <a:bodyPr lIns="0" tIns="0" rIns="0" bIns="0" anchor="t" anchorCtr="0">
            <a:noAutofit/>
          </a:bodyPr>
          <a:lstStyle/>
          <a:p>
            <a:pPr marL="0" marR="0" lvl="0" indent="0" algn="just" rtl="0">
              <a:lnSpc>
                <a:spcPts val="2000"/>
              </a:lnSpc>
              <a:spcBef>
                <a:spcPts val="1200"/>
              </a:spcBef>
              <a:spcAft>
                <a:spcPts val="1200"/>
              </a:spcAft>
              <a:buClr>
                <a:srgbClr val="C2113A"/>
              </a:buClr>
              <a:buSzPct val="25000"/>
              <a:buFont typeface="Arial"/>
              <a:buNone/>
            </a:pPr>
            <a:r>
              <a:rPr lang="fr-FR" sz="1800" b="1" i="0" u="none" strike="noStrike" cap="none" dirty="0" smtClean="0">
                <a:solidFill>
                  <a:srgbClr val="C2113A"/>
                </a:solidFill>
                <a:latin typeface="Gill Sans" panose="020B0604020202020204" charset="0"/>
                <a:ea typeface="Arial"/>
                <a:cs typeface="Arial"/>
                <a:sym typeface="Arial"/>
              </a:rPr>
              <a:t>RÈGLES DE FONCTIONNEMENT PENDANT LA FORMATION</a:t>
            </a:r>
            <a:endParaRPr lang="fr-FR" sz="1800" b="1" i="0" u="none" strike="noStrike" cap="none" dirty="0">
              <a:solidFill>
                <a:srgbClr val="C2113A"/>
              </a:solidFill>
              <a:latin typeface="Gill Sans" panose="020B0604020202020204" charset="0"/>
              <a:ea typeface="Arial"/>
              <a:cs typeface="Arial"/>
              <a:sym typeface="Arial"/>
            </a:endParaRPr>
          </a:p>
        </p:txBody>
      </p:sp>
      <p:sp>
        <p:nvSpPr>
          <p:cNvPr id="23" name="Shape 44"/>
          <p:cNvSpPr/>
          <p:nvPr/>
        </p:nvSpPr>
        <p:spPr>
          <a:xfrm>
            <a:off x="323850" y="5129386"/>
            <a:ext cx="2616200" cy="719136"/>
          </a:xfrm>
          <a:prstGeom prst="roundRect">
            <a:avLst>
              <a:gd name="adj" fmla="val 16667"/>
            </a:avLst>
          </a:prstGeom>
          <a:solidFill>
            <a:srgbClr val="C0504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b="0" i="0" u="none" strike="noStrike" cap="none">
                <a:solidFill>
                  <a:srgbClr val="FFFFFF"/>
                </a:solidFill>
                <a:latin typeface="Gill Sans" panose="020B0604020202020204" charset="0"/>
                <a:sym typeface="Arial"/>
              </a:rPr>
              <a:t>APPRENTISSAGE</a:t>
            </a:r>
          </a:p>
        </p:txBody>
      </p:sp>
      <p:sp>
        <p:nvSpPr>
          <p:cNvPr id="24" name="Rectangle à coins arrondis 23"/>
          <p:cNvSpPr/>
          <p:nvPr/>
        </p:nvSpPr>
        <p:spPr>
          <a:xfrm>
            <a:off x="3248025" y="5128592"/>
            <a:ext cx="5487988" cy="720725"/>
          </a:xfrm>
          <a:prstGeom prst="round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71450" indent="-171450" eaLnBrk="1" hangingPunct="1">
              <a:buFontTx/>
              <a:buChar char="-"/>
              <a:defRPr/>
            </a:pPr>
            <a:r>
              <a:rPr lang="fr-FR" altLang="en-US" sz="1600" dirty="0">
                <a:solidFill>
                  <a:srgbClr val="002A6C"/>
                </a:solidFill>
                <a:latin typeface="Gill Sans" panose="020B0604020202020204" charset="0"/>
              </a:rPr>
              <a:t>En restant ouvert pour apprendre les uns des autres </a:t>
            </a:r>
          </a:p>
          <a:p>
            <a:pPr marL="171450" indent="-171450" eaLnBrk="1" hangingPunct="1">
              <a:buFontTx/>
              <a:buChar char="-"/>
              <a:defRPr/>
            </a:pPr>
            <a:r>
              <a:rPr lang="fr-FR" altLang="en-US" sz="1600" dirty="0">
                <a:solidFill>
                  <a:srgbClr val="002A6C"/>
                </a:solidFill>
                <a:latin typeface="Gill Sans" panose="020B0604020202020204" charset="0"/>
              </a:rPr>
              <a:t>En prenant en compte les besoins de chacun (e )</a:t>
            </a:r>
          </a:p>
          <a:p>
            <a:pPr marL="171450" indent="-171450" eaLnBrk="1" hangingPunct="1">
              <a:buFontTx/>
              <a:buChar char="-"/>
              <a:defRPr/>
            </a:pPr>
            <a:r>
              <a:rPr lang="fr-FR" altLang="en-US" sz="1600" dirty="0">
                <a:solidFill>
                  <a:srgbClr val="002A6C"/>
                </a:solidFill>
                <a:latin typeface="Gill Sans" panose="020B0604020202020204" charset="0"/>
              </a:rPr>
              <a:t>Dans un climat convivial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CA00EF51-E87C-4163-B9A9-CF9C79C4C6C0}" type="slidenum">
              <a:rPr lang="fr-FR" sz="1200" smtClean="0">
                <a:latin typeface="Gill Sans" panose="020B0604020202020204" charset="0"/>
              </a:rPr>
              <a:pPr algn="ctr"/>
              <a:t>2</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196555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901700" y="3103981"/>
            <a:ext cx="7340600" cy="650038"/>
          </a:xfrm>
          <a:prstGeom prst="rect">
            <a:avLst/>
          </a:prstGeom>
          <a:noFill/>
          <a:ln>
            <a:noFill/>
          </a:ln>
        </p:spPr>
        <p:txBody>
          <a:bodyPr lIns="91425" tIns="45700" rIns="91425" bIns="45700" anchor="t" anchorCtr="0">
            <a:noAutofit/>
          </a:bodyPr>
          <a:lstStyle/>
          <a:p>
            <a:pPr marL="0" marR="0" lvl="0" indent="0" algn="ctr" rtl="0">
              <a:spcBef>
                <a:spcPts val="0"/>
              </a:spcBef>
              <a:buClr>
                <a:srgbClr val="FFFFFF"/>
              </a:buClr>
              <a:buSzPct val="25000"/>
              <a:buFont typeface="Gill Sans"/>
              <a:buNone/>
            </a:pPr>
            <a:r>
              <a:rPr lang="fr-FR" sz="2200" cap="none" dirty="0">
                <a:solidFill>
                  <a:srgbClr val="FFFFFF"/>
                </a:solidFill>
                <a:latin typeface="Gill Sans"/>
                <a:ea typeface="Gill Sans"/>
                <a:cs typeface="Gill Sans"/>
                <a:sym typeface="Gill Sans"/>
              </a:rPr>
              <a:t>MERCI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E64D5447-7B90-4AA9-8286-63AF4728875A}" type="slidenum">
              <a:rPr lang="fr-FR" sz="1200" smtClean="0">
                <a:latin typeface="Gill Sans" panose="020B0604020202020204" charset="0"/>
              </a:rPr>
              <a:pPr algn="ctr"/>
              <a:t>20</a:t>
            </a:fld>
            <a:r>
              <a:rPr lang="fr-FR" sz="1200" smtClean="0">
                <a:latin typeface="Gill Sans" panose="020B0604020202020204" charset="0"/>
              </a:rPr>
              <a:t> / 20</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304800" y="266513"/>
            <a:ext cx="8534400" cy="692337"/>
          </a:xfrm>
          <a:prstGeom prst="rect">
            <a:avLst/>
          </a:prstGeom>
          <a:solidFill>
            <a:srgbClr val="FFFFFF"/>
          </a:solidFill>
          <a:ln>
            <a:noFill/>
          </a:ln>
        </p:spPr>
        <p:txBody>
          <a:bodyPr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C2113A"/>
              </a:buClr>
              <a:buSzPct val="25000"/>
              <a:buFont typeface="Arial"/>
              <a:defRPr sz="1800" b="1">
                <a:solidFill>
                  <a:srgbClr val="C2113A"/>
                </a:solidFill>
                <a:latin typeface="Gill Sans" panose="020B0604020202020204" charset="0"/>
              </a:defRPr>
            </a:lvl1pPr>
          </a:lstStyle>
          <a:p>
            <a:r>
              <a:rPr lang="fr-FR" dirty="0">
                <a:sym typeface="Gill Sans"/>
              </a:rPr>
              <a:t>OBJECTIFS D’APPRENTISSAGE</a:t>
            </a:r>
            <a:endParaRPr lang="fr-FR" dirty="0">
              <a:sym typeface="Gill Sans"/>
            </a:endParaRPr>
          </a:p>
        </p:txBody>
      </p:sp>
      <p:sp>
        <p:nvSpPr>
          <p:cNvPr id="52" name="Shape 52"/>
          <p:cNvSpPr txBox="1"/>
          <p:nvPr/>
        </p:nvSpPr>
        <p:spPr>
          <a:xfrm>
            <a:off x="304225" y="958850"/>
            <a:ext cx="8534400" cy="4673600"/>
          </a:xfrm>
          <a:prstGeom prst="rect">
            <a:avLst/>
          </a:prstGeom>
          <a:solidFill>
            <a:srgbClr val="FFFFFF"/>
          </a:solidFill>
          <a:ln>
            <a:noFill/>
          </a:ln>
        </p:spPr>
        <p:txBody>
          <a:bodyPr lIns="0" tIns="0" rIns="0" bIns="0" anchor="t" anchorCtr="0">
            <a:noAutofit/>
          </a:bodyPr>
          <a:lstStyle/>
          <a:p>
            <a:pPr marL="285750" marR="0" lvl="0" indent="-285750" algn="just" rtl="0">
              <a:lnSpc>
                <a:spcPts val="2000"/>
              </a:lnSpc>
              <a:spcBef>
                <a:spcPts val="1200"/>
              </a:spcBef>
              <a:spcAft>
                <a:spcPts val="1200"/>
              </a:spcAft>
              <a:buClr>
                <a:schemeClr val="dk1"/>
              </a:buClr>
              <a:buFont typeface="Arial"/>
              <a:buNone/>
            </a:pPr>
            <a:r>
              <a:rPr lang="fr-CA" sz="2000" b="0" i="0" u="none" strike="noStrike" cap="none" dirty="0" smtClean="0">
                <a:solidFill>
                  <a:srgbClr val="17375E"/>
                </a:solidFill>
                <a:latin typeface="Gill Sans" panose="020B0604020202020204" charset="0"/>
                <a:ea typeface="Cabin"/>
                <a:cs typeface="Cabin"/>
                <a:sym typeface="Cabin"/>
              </a:rPr>
              <a:t>À </a:t>
            </a:r>
            <a:r>
              <a:rPr lang="fr-CA" sz="2000" b="0" i="0" u="none" strike="noStrike" cap="none" dirty="0">
                <a:solidFill>
                  <a:srgbClr val="17375E"/>
                </a:solidFill>
                <a:latin typeface="Gill Sans" panose="020B0604020202020204" charset="0"/>
                <a:ea typeface="Cabin"/>
                <a:cs typeface="Cabin"/>
                <a:sym typeface="Cabin"/>
              </a:rPr>
              <a:t>la suite de la formation, les participants </a:t>
            </a:r>
            <a:r>
              <a:rPr lang="fr-CA" sz="2000" b="0" i="0" u="none" strike="noStrike" cap="none" dirty="0" smtClean="0">
                <a:solidFill>
                  <a:srgbClr val="17375E"/>
                </a:solidFill>
                <a:latin typeface="Gill Sans" panose="020B0604020202020204" charset="0"/>
                <a:ea typeface="Cabin"/>
                <a:cs typeface="Cabin"/>
                <a:sym typeface="Cabin"/>
              </a:rPr>
              <a:t>seront en </a:t>
            </a:r>
            <a:r>
              <a:rPr lang="fr-CA" sz="2000" b="0" i="0" u="none" strike="noStrike" cap="none" dirty="0">
                <a:solidFill>
                  <a:srgbClr val="17375E"/>
                </a:solidFill>
                <a:latin typeface="Gill Sans" panose="020B0604020202020204" charset="0"/>
                <a:ea typeface="Cabin"/>
                <a:cs typeface="Cabin"/>
                <a:sym typeface="Cabin"/>
              </a:rPr>
              <a:t>mesure </a:t>
            </a:r>
            <a:r>
              <a:rPr lang="fr-CA" sz="2000" b="0" i="0" u="none" strike="noStrike" cap="none" dirty="0" smtClean="0">
                <a:solidFill>
                  <a:srgbClr val="17375E"/>
                </a:solidFill>
                <a:latin typeface="Gill Sans" panose="020B0604020202020204" charset="0"/>
                <a:ea typeface="Cabin"/>
                <a:cs typeface="Cabin"/>
                <a:sym typeface="Cabin"/>
              </a:rPr>
              <a:t>de :</a:t>
            </a:r>
            <a:endParaRPr lang="fr-CA"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chemeClr val="dk1"/>
              </a:buClr>
              <a:buFont typeface="Arial" panose="020B0604020202020204" pitchFamily="34" charset="0"/>
              <a:buChar char="•"/>
            </a:pPr>
            <a:r>
              <a:rPr lang="fr-CA" sz="2000" dirty="0">
                <a:solidFill>
                  <a:srgbClr val="17375E"/>
                </a:solidFill>
                <a:latin typeface="Gill Sans" panose="020B0604020202020204" charset="0"/>
                <a:ea typeface="Cabin"/>
                <a:cs typeface="Cabin"/>
                <a:sym typeface="Cabin"/>
              </a:rPr>
              <a:t>Rappeler les concepts clés liés à l’apprentissage</a:t>
            </a:r>
          </a:p>
          <a:p>
            <a:pPr marL="342900" marR="0" lvl="0" indent="-342900" algn="just" rtl="0">
              <a:lnSpc>
                <a:spcPts val="2000"/>
              </a:lnSpc>
              <a:spcBef>
                <a:spcPts val="1200"/>
              </a:spcBef>
              <a:spcAft>
                <a:spcPts val="1200"/>
              </a:spcAft>
              <a:buClr>
                <a:schemeClr val="dk1"/>
              </a:buClr>
              <a:buFont typeface="Arial" panose="020B0604020202020204" pitchFamily="34" charset="0"/>
              <a:buChar char="•"/>
            </a:pPr>
            <a:r>
              <a:rPr lang="fr-CA" sz="2000" dirty="0">
                <a:solidFill>
                  <a:srgbClr val="17375E"/>
                </a:solidFill>
                <a:latin typeface="Gill Sans" panose="020B0604020202020204" charset="0"/>
                <a:ea typeface="Cabin"/>
                <a:cs typeface="Cabin"/>
                <a:sym typeface="Cabin"/>
              </a:rPr>
              <a:t>Analyser le besoin de formation et déterminer les objectifs de formation</a:t>
            </a:r>
            <a:endParaRPr lang="fr-CA"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chemeClr val="dk1"/>
              </a:buClr>
              <a:buFont typeface="Arial" panose="020B0604020202020204" pitchFamily="34" charset="0"/>
              <a:buChar char="•"/>
            </a:pPr>
            <a:r>
              <a:rPr lang="fr-FR" sz="2000" b="0" i="0" u="none" strike="noStrike" cap="none" dirty="0">
                <a:solidFill>
                  <a:srgbClr val="17375E"/>
                </a:solidFill>
                <a:latin typeface="Gill Sans" panose="020B0604020202020204" charset="0"/>
                <a:ea typeface="Cabin"/>
                <a:cs typeface="Cabin"/>
                <a:sym typeface="Cabin"/>
              </a:rPr>
              <a:t>Identifier les contenus et les stratégies pédagogiques appropriées</a:t>
            </a:r>
          </a:p>
          <a:p>
            <a:pPr marL="342900" marR="0" lvl="0" indent="-342900" algn="just" rtl="0">
              <a:lnSpc>
                <a:spcPts val="2000"/>
              </a:lnSpc>
              <a:spcBef>
                <a:spcPts val="1200"/>
              </a:spcBef>
              <a:spcAft>
                <a:spcPts val="1200"/>
              </a:spcAft>
              <a:buClr>
                <a:schemeClr val="dk1"/>
              </a:buClr>
              <a:buFont typeface="Arial" panose="020B0604020202020204" pitchFamily="34" charset="0"/>
              <a:buChar char="•"/>
            </a:pPr>
            <a:r>
              <a:rPr lang="fr-FR" sz="2000" dirty="0">
                <a:solidFill>
                  <a:srgbClr val="17375E"/>
                </a:solidFill>
                <a:latin typeface="Gill Sans" panose="020B0604020202020204" charset="0"/>
                <a:ea typeface="Cabin"/>
                <a:cs typeface="Cabin"/>
                <a:sym typeface="Cabin"/>
              </a:rPr>
              <a:t>Planifier la session de formation</a:t>
            </a:r>
          </a:p>
          <a:p>
            <a:pPr marL="342900" marR="0" lvl="0" indent="-342900" algn="just" rtl="0">
              <a:lnSpc>
                <a:spcPts val="2000"/>
              </a:lnSpc>
              <a:spcBef>
                <a:spcPts val="1200"/>
              </a:spcBef>
              <a:spcAft>
                <a:spcPts val="1200"/>
              </a:spcAft>
              <a:buClr>
                <a:schemeClr val="dk1"/>
              </a:buClr>
              <a:buFont typeface="Arial" panose="020B0604020202020204" pitchFamily="34" charset="0"/>
              <a:buChar char="•"/>
            </a:pPr>
            <a:r>
              <a:rPr lang="fr-FR" sz="2000" b="0" i="0" u="none" strike="noStrike" cap="none" dirty="0">
                <a:solidFill>
                  <a:srgbClr val="17375E"/>
                </a:solidFill>
                <a:latin typeface="Gill Sans" panose="020B0604020202020204" charset="0"/>
                <a:ea typeface="Cabin"/>
                <a:cs typeface="Cabin"/>
                <a:sym typeface="Cabin"/>
              </a:rPr>
              <a:t>Développer les </a:t>
            </a:r>
            <a:r>
              <a:rPr lang="fr-FR" sz="2000" b="0" i="0" u="none" strike="noStrike" cap="none" dirty="0" smtClean="0">
                <a:solidFill>
                  <a:srgbClr val="17375E"/>
                </a:solidFill>
                <a:latin typeface="Gill Sans" panose="020B0604020202020204" charset="0"/>
                <a:ea typeface="Cabin"/>
                <a:cs typeface="Cabin"/>
                <a:sym typeface="Cabin"/>
              </a:rPr>
              <a:t>supports</a:t>
            </a:r>
            <a:endParaRPr sz="2000" b="0" i="0" u="none" strike="noStrike" cap="none" dirty="0" smtClean="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pic>
        <p:nvPicPr>
          <p:cNvPr id="53" name="Shape 53"/>
          <p:cNvPicPr preferRelativeResize="0"/>
          <p:nvPr/>
        </p:nvPicPr>
        <p:blipFill rotWithShape="1">
          <a:blip r:embed="rId3">
            <a:alphaModFix/>
          </a:blip>
          <a:srcRect/>
          <a:stretch/>
        </p:blipFill>
        <p:spPr>
          <a:xfrm>
            <a:off x="6413500" y="4065263"/>
            <a:ext cx="2120900" cy="1732287"/>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28A3FEA5-0D6A-4395-B2FD-B7FEFC7283F3}" type="slidenum">
              <a:rPr lang="fr-FR" sz="1200" smtClean="0">
                <a:latin typeface="Gill Sans" panose="020B0604020202020204" charset="0"/>
              </a:rPr>
              <a:pPr algn="ctr"/>
              <a:t>3</a:t>
            </a:fld>
            <a:r>
              <a:rPr lang="fr-FR" sz="1200" smtClean="0">
                <a:latin typeface="Gill Sans" panose="020B0604020202020204" charset="0"/>
              </a:rPr>
              <a:t> / 20</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304800" y="266513"/>
            <a:ext cx="8534400" cy="692337"/>
          </a:xfrm>
          <a:prstGeom prst="rect">
            <a:avLst/>
          </a:prstGeom>
          <a:solidFill>
            <a:srgbClr val="FFFFFF"/>
          </a:solidFill>
          <a:ln>
            <a:noFill/>
          </a:ln>
        </p:spPr>
        <p:txBody>
          <a:bodyPr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C2113A"/>
              </a:buClr>
              <a:buSzPct val="25000"/>
              <a:buFont typeface="Arial"/>
              <a:defRPr sz="1800" b="1">
                <a:solidFill>
                  <a:srgbClr val="C2113A"/>
                </a:solidFill>
                <a:latin typeface="Gill Sans" panose="020B0604020202020204" charset="0"/>
              </a:defRPr>
            </a:lvl1pPr>
          </a:lstStyle>
          <a:p>
            <a:r>
              <a:rPr lang="fr-FR" dirty="0">
                <a:sym typeface="Gill Sans"/>
              </a:rPr>
              <a:t>ACTIVITE 1 : EXPLORATION</a:t>
            </a:r>
            <a:endParaRPr lang="fr-FR" dirty="0">
              <a:sym typeface="Gill Sans"/>
            </a:endParaRPr>
          </a:p>
        </p:txBody>
      </p:sp>
      <p:sp>
        <p:nvSpPr>
          <p:cNvPr id="4" name="Shape 52"/>
          <p:cNvSpPr txBox="1"/>
          <p:nvPr/>
        </p:nvSpPr>
        <p:spPr>
          <a:xfrm>
            <a:off x="304225" y="958850"/>
            <a:ext cx="8534400" cy="4673600"/>
          </a:xfrm>
          <a:prstGeom prst="rect">
            <a:avLst/>
          </a:prstGeom>
          <a:solidFill>
            <a:srgbClr val="FFFFFF"/>
          </a:solidFill>
          <a:ln>
            <a:noFill/>
          </a:ln>
        </p:spPr>
        <p:txBody>
          <a:bodyPr lIns="0" tIns="0" rIns="0" bIns="0" anchor="t" anchorCtr="0">
            <a:noAutofit/>
          </a:bodyPr>
          <a:lstStyle/>
          <a:p>
            <a:pPr marL="285750" marR="0" lvl="0" indent="-285750" algn="just" rtl="0">
              <a:lnSpc>
                <a:spcPts val="2000"/>
              </a:lnSpc>
              <a:spcBef>
                <a:spcPts val="1200"/>
              </a:spcBef>
              <a:spcAft>
                <a:spcPts val="1200"/>
              </a:spcAft>
              <a:buClr>
                <a:schemeClr val="dk1"/>
              </a:buClr>
              <a:buFont typeface="Arial"/>
              <a:buNone/>
            </a:pPr>
            <a:r>
              <a:rPr lang="fr-FR" sz="2000" b="0" i="0" u="none" strike="noStrike" cap="none" smtClean="0">
                <a:solidFill>
                  <a:srgbClr val="17375E"/>
                </a:solidFill>
                <a:latin typeface="Gill Sans" panose="020B0604020202020204" charset="0"/>
                <a:ea typeface="Cabin"/>
                <a:cs typeface="Cabin"/>
                <a:sym typeface="Cabin"/>
              </a:rPr>
              <a:t>Consignes :</a:t>
            </a:r>
            <a:endParaRPr lang="fr-F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chemeClr val="dk1"/>
              </a:buClr>
              <a:buFont typeface="Arial" panose="020B0604020202020204" pitchFamily="34" charset="0"/>
              <a:buChar char="•"/>
            </a:pPr>
            <a:r>
              <a:rPr lang="fr-FR" sz="2000" b="0" i="0" u="none" strike="noStrike" cap="none" dirty="0">
                <a:solidFill>
                  <a:srgbClr val="17375E"/>
                </a:solidFill>
                <a:latin typeface="Gill Sans" panose="020B0604020202020204" charset="0"/>
                <a:ea typeface="Cabin"/>
                <a:cs typeface="Cabin"/>
                <a:sym typeface="Cabin"/>
              </a:rPr>
              <a:t>Compléter l’activité en binôme</a:t>
            </a:r>
          </a:p>
          <a:p>
            <a:pPr marL="342900" marR="0" lvl="0" indent="-342900" algn="just" rtl="0">
              <a:lnSpc>
                <a:spcPts val="2000"/>
              </a:lnSpc>
              <a:spcBef>
                <a:spcPts val="1200"/>
              </a:spcBef>
              <a:spcAft>
                <a:spcPts val="1200"/>
              </a:spcAft>
              <a:buClr>
                <a:schemeClr val="dk1"/>
              </a:buClr>
              <a:buFont typeface="Arial" panose="020B0604020202020204" pitchFamily="34" charset="0"/>
              <a:buChar char="•"/>
            </a:pPr>
            <a:r>
              <a:rPr lang="fr-FR" sz="2000" dirty="0">
                <a:solidFill>
                  <a:srgbClr val="17375E"/>
                </a:solidFill>
                <a:latin typeface="Gill Sans" panose="020B0604020202020204" charset="0"/>
                <a:ea typeface="Cabin"/>
                <a:cs typeface="Cabin"/>
                <a:sym typeface="Cabin"/>
              </a:rPr>
              <a:t>Identifier les </a:t>
            </a:r>
            <a:r>
              <a:rPr lang="fr-FR" sz="2000">
                <a:solidFill>
                  <a:srgbClr val="17375E"/>
                </a:solidFill>
                <a:latin typeface="Gill Sans" panose="020B0604020202020204" charset="0"/>
                <a:ea typeface="Cabin"/>
                <a:cs typeface="Cabin"/>
                <a:sym typeface="Cabin"/>
              </a:rPr>
              <a:t>concepts </a:t>
            </a:r>
            <a:r>
              <a:rPr lang="fr-FR" sz="2000" smtClean="0">
                <a:solidFill>
                  <a:srgbClr val="17375E"/>
                </a:solidFill>
                <a:latin typeface="Gill Sans" panose="020B0604020202020204" charset="0"/>
                <a:ea typeface="Cabin"/>
                <a:cs typeface="Cabin"/>
                <a:sym typeface="Cabin"/>
              </a:rPr>
              <a:t>nouveaux</a:t>
            </a:r>
            <a:endParaRPr sz="2000" b="0" i="0" u="none" strike="noStrike" cap="none"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pic>
        <p:nvPicPr>
          <p:cNvPr id="6" name="Shape 53"/>
          <p:cNvPicPr preferRelativeResize="0"/>
          <p:nvPr/>
        </p:nvPicPr>
        <p:blipFill>
          <a:blip r:embed="rId3"/>
          <a:stretch>
            <a:fillRect/>
          </a:stretch>
        </p:blipFill>
        <p:spPr>
          <a:xfrm>
            <a:off x="6413500" y="3795809"/>
            <a:ext cx="2120900" cy="2001742"/>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EBF09063-D7EA-415C-8803-771C4391C493}" type="slidenum">
              <a:rPr lang="fr-FR" sz="1200" smtClean="0">
                <a:latin typeface="Gill Sans" panose="020B0604020202020204" charset="0"/>
              </a:rPr>
              <a:pPr algn="ctr"/>
              <a:t>4</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700415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304800" y="266513"/>
            <a:ext cx="8534400" cy="692337"/>
          </a:xfrm>
          <a:prstGeom prst="rect">
            <a:avLst/>
          </a:prstGeom>
          <a:solidFill>
            <a:srgbClr val="FFFFFF"/>
          </a:solidFill>
          <a:ln>
            <a:noFill/>
          </a:ln>
        </p:spPr>
        <p:txBody>
          <a:bodyPr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C2113A"/>
              </a:buClr>
              <a:buSzPct val="25000"/>
              <a:buFont typeface="Arial"/>
              <a:defRPr sz="1800" b="1">
                <a:solidFill>
                  <a:srgbClr val="C2113A"/>
                </a:solidFill>
                <a:latin typeface="Gill Sans" panose="020B0604020202020204" charset="0"/>
              </a:defRPr>
            </a:lvl1pPr>
          </a:lstStyle>
          <a:p>
            <a:r>
              <a:rPr lang="fr-FR" dirty="0">
                <a:sym typeface="Gill Sans"/>
              </a:rPr>
              <a:t>QUEL EST MON ROLE COMME FORMATEUR ? </a:t>
            </a:r>
            <a:endParaRPr lang="fr-FR" dirty="0">
              <a:sym typeface="Gill Sans"/>
            </a:endParaRPr>
          </a:p>
        </p:txBody>
      </p:sp>
      <p:sp>
        <p:nvSpPr>
          <p:cNvPr id="4" name="Shape 52"/>
          <p:cNvSpPr txBox="1"/>
          <p:nvPr/>
        </p:nvSpPr>
        <p:spPr>
          <a:xfrm>
            <a:off x="304225" y="958850"/>
            <a:ext cx="8534400" cy="4673600"/>
          </a:xfrm>
          <a:prstGeom prst="rect">
            <a:avLst/>
          </a:prstGeom>
          <a:solidFill>
            <a:srgbClr val="FFFFFF"/>
          </a:solidFill>
          <a:ln>
            <a:noFill/>
          </a:ln>
        </p:spPr>
        <p:txBody>
          <a:bodyPr lIns="0" tIns="0" rIns="0" bIns="0" anchor="t" anchorCtr="0">
            <a:noAutofit/>
          </a:bodyPr>
          <a:lstStyle/>
          <a:p>
            <a:pPr lvl="0" algn="just">
              <a:lnSpc>
                <a:spcPts val="2000"/>
              </a:lnSpc>
              <a:spcBef>
                <a:spcPts val="1200"/>
              </a:spcBef>
              <a:spcAft>
                <a:spcPts val="1200"/>
              </a:spcAft>
              <a:buClr>
                <a:schemeClr val="dk1"/>
              </a:buClr>
            </a:pPr>
            <a:r>
              <a:rPr lang="fr-FR" sz="2000" dirty="0" smtClean="0">
                <a:solidFill>
                  <a:srgbClr val="17375E"/>
                </a:solidFill>
                <a:latin typeface="Gill Sans" panose="020B0604020202020204" charset="0"/>
                <a:ea typeface="Cabin"/>
                <a:cs typeface="Cabin"/>
                <a:sym typeface="Cabin"/>
              </a:rPr>
              <a:t>"</a:t>
            </a:r>
            <a:r>
              <a:rPr lang="fr-FR" sz="2000" dirty="0">
                <a:solidFill>
                  <a:srgbClr val="17375E"/>
                </a:solidFill>
                <a:latin typeface="Gill Sans" panose="020B0604020202020204" charset="0"/>
                <a:ea typeface="Cabin"/>
                <a:cs typeface="Cabin"/>
                <a:sym typeface="Cabin"/>
              </a:rPr>
              <a:t>Former des adultes, c’est amener un groupe d’adultes, qu’on appellera la population de départ d’une situation initiale (qu’il s’agira de caractériser) à une situation finale (que nous appellerons l’objectif de la formation) par la mise en œuvre d’un ensemble de moyens, que nous appellerons le système pédagogique. </a:t>
            </a:r>
            <a:r>
              <a:rPr lang="fr-FR" sz="2000" dirty="0" smtClean="0">
                <a:solidFill>
                  <a:srgbClr val="17375E"/>
                </a:solidFill>
                <a:latin typeface="Gill Sans" panose="020B0604020202020204" charset="0"/>
                <a:ea typeface="Cabin"/>
                <a:cs typeface="Cabin"/>
                <a:sym typeface="Cabin"/>
              </a:rPr>
              <a:t>» </a:t>
            </a:r>
          </a:p>
          <a:p>
            <a:pPr lvl="0" algn="just">
              <a:lnSpc>
                <a:spcPts val="2000"/>
              </a:lnSpc>
              <a:spcBef>
                <a:spcPts val="1200"/>
              </a:spcBef>
              <a:spcAft>
                <a:spcPts val="1200"/>
              </a:spcAft>
              <a:buClr>
                <a:schemeClr val="dk1"/>
              </a:buClr>
            </a:pPr>
            <a:r>
              <a:rPr lang="fr-FR" sz="2000" i="1" dirty="0" smtClean="0">
                <a:solidFill>
                  <a:srgbClr val="17375E"/>
                </a:solidFill>
                <a:latin typeface="Gill Sans" panose="020B0604020202020204" charset="0"/>
                <a:ea typeface="Cabin"/>
                <a:cs typeface="Cabin"/>
                <a:sym typeface="Cabin"/>
              </a:rPr>
              <a:t>Pédagogie </a:t>
            </a:r>
            <a:r>
              <a:rPr lang="fr-FR" sz="2000" i="1" dirty="0">
                <a:solidFill>
                  <a:srgbClr val="17375E"/>
                </a:solidFill>
                <a:latin typeface="Gill Sans" panose="020B0604020202020204" charset="0"/>
                <a:ea typeface="Cabin"/>
                <a:cs typeface="Cabin"/>
                <a:sym typeface="Cabin"/>
              </a:rPr>
              <a:t>des adultes, Editions d’Organisation, D. Beau </a:t>
            </a:r>
            <a:r>
              <a:rPr lang="fr-FR" sz="2000" i="1" dirty="0" smtClean="0">
                <a:solidFill>
                  <a:srgbClr val="17375E"/>
                </a:solidFill>
                <a:latin typeface="Gill Sans" panose="020B0604020202020204" charset="0"/>
                <a:ea typeface="Cabin"/>
                <a:cs typeface="Cabin"/>
                <a:sym typeface="Cabin"/>
              </a:rPr>
              <a:t>P21</a:t>
            </a:r>
            <a:endParaRPr sz="2000" b="0" i="0" u="none" strike="noStrike" cap="none" dirty="0">
              <a:solidFill>
                <a:srgbClr val="17375E"/>
              </a:solidFill>
              <a:latin typeface="Gill Sans" panose="020B0604020202020204" charset="0"/>
              <a:ea typeface="Cabin"/>
              <a:cs typeface="Cabin"/>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4BC6DEC9-BED0-4DC8-A1FB-7731E86FF631}" type="slidenum">
              <a:rPr lang="fr-FR" sz="1200" smtClean="0">
                <a:latin typeface="Gill Sans" panose="020B0604020202020204" charset="0"/>
              </a:rPr>
              <a:pPr algn="ctr"/>
              <a:t>5</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655411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304800" y="266513"/>
            <a:ext cx="8534400" cy="692337"/>
          </a:xfrm>
          <a:prstGeom prst="rect">
            <a:avLst/>
          </a:prstGeom>
          <a:solidFill>
            <a:srgbClr val="FFFFFF"/>
          </a:solidFill>
          <a:ln>
            <a:noFill/>
          </a:ln>
        </p:spPr>
        <p:txBody>
          <a:bodyPr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C2113A"/>
              </a:buClr>
              <a:buSzPct val="25000"/>
              <a:buFont typeface="Arial"/>
              <a:defRPr sz="1800" b="1">
                <a:solidFill>
                  <a:srgbClr val="C2113A"/>
                </a:solidFill>
                <a:latin typeface="Gill Sans" panose="020B0604020202020204" charset="0"/>
              </a:defRPr>
            </a:lvl1pPr>
          </a:lstStyle>
          <a:p>
            <a:r>
              <a:rPr lang="fr-FR" dirty="0">
                <a:sym typeface="Gill Sans"/>
              </a:rPr>
              <a:t>QUELLE EST MA STRATEGIE ?</a:t>
            </a:r>
            <a:endParaRPr lang="fr-FR" dirty="0">
              <a:sym typeface="Gill Sans"/>
            </a:endParaRPr>
          </a:p>
        </p:txBody>
      </p:sp>
      <p:sp>
        <p:nvSpPr>
          <p:cNvPr id="4" name="Shape 52"/>
          <p:cNvSpPr txBox="1"/>
          <p:nvPr/>
        </p:nvSpPr>
        <p:spPr>
          <a:xfrm>
            <a:off x="304225" y="958850"/>
            <a:ext cx="8534400" cy="4673600"/>
          </a:xfrm>
          <a:prstGeom prst="rect">
            <a:avLst/>
          </a:prstGeom>
          <a:solidFill>
            <a:srgbClr val="FFFFFF"/>
          </a:solidFill>
          <a:ln>
            <a:noFill/>
          </a:ln>
        </p:spPr>
        <p:txBody>
          <a:bodyPr lIns="0" tIns="0" rIns="0" bIns="0" anchor="t" anchorCtr="0">
            <a:noAutofit/>
          </a:bodyPr>
          <a:lstStyle/>
          <a:p>
            <a:pPr marL="285750" lvl="0" indent="-285750" algn="just">
              <a:lnSpc>
                <a:spcPts val="2000"/>
              </a:lnSpc>
              <a:spcBef>
                <a:spcPts val="1200"/>
              </a:spcBef>
              <a:spcAft>
                <a:spcPts val="1200"/>
              </a:spcAft>
              <a:buClr>
                <a:schemeClr val="dk1"/>
              </a:buClr>
            </a:pPr>
            <a:r>
              <a:rPr lang="fr-FR" sz="2000" dirty="0">
                <a:solidFill>
                  <a:srgbClr val="17375E"/>
                </a:solidFill>
                <a:latin typeface="Gill Sans" panose="020B0604020202020204" charset="0"/>
                <a:ea typeface="Cabin"/>
                <a:cs typeface="Cabin"/>
                <a:sym typeface="Cabin"/>
              </a:rPr>
              <a:t>Une stratégie pédagogique est un ensemble de</a:t>
            </a:r>
          </a:p>
          <a:p>
            <a:pPr marL="457200" lvl="0" indent="-457200" algn="just">
              <a:lnSpc>
                <a:spcPts val="2000"/>
              </a:lnSpc>
              <a:spcBef>
                <a:spcPts val="1200"/>
              </a:spcBef>
              <a:spcAft>
                <a:spcPts val="1200"/>
              </a:spcAft>
              <a:buClr>
                <a:schemeClr val="dk1"/>
              </a:buClr>
              <a:buFont typeface="+mj-lt"/>
              <a:buAutoNum type="arabicPeriod"/>
            </a:pPr>
            <a:r>
              <a:rPr lang="fr-FR" sz="2000" dirty="0">
                <a:solidFill>
                  <a:srgbClr val="17375E"/>
                </a:solidFill>
                <a:latin typeface="Gill Sans" panose="020B0604020202020204" charset="0"/>
                <a:ea typeface="Cabin"/>
                <a:cs typeface="Cabin"/>
                <a:sym typeface="Cabin"/>
              </a:rPr>
              <a:t> méthodes et de </a:t>
            </a:r>
            <a:r>
              <a:rPr lang="fr-FR" sz="2000">
                <a:solidFill>
                  <a:srgbClr val="17375E"/>
                </a:solidFill>
                <a:latin typeface="Gill Sans" panose="020B0604020202020204" charset="0"/>
                <a:ea typeface="Cabin"/>
                <a:cs typeface="Cabin"/>
                <a:sym typeface="Cabin"/>
              </a:rPr>
              <a:t>démarches</a:t>
            </a:r>
            <a:r>
              <a:rPr lang="fr-FR" sz="2000" smtClean="0">
                <a:solidFill>
                  <a:srgbClr val="17375E"/>
                </a:solidFill>
                <a:latin typeface="Gill Sans" panose="020B0604020202020204" charset="0"/>
                <a:ea typeface="Cabin"/>
                <a:cs typeface="Cabin"/>
                <a:sym typeface="Cabin"/>
              </a:rPr>
              <a:t>,</a:t>
            </a:r>
            <a:endParaRPr lang="fr-FR" sz="2000" dirty="0">
              <a:solidFill>
                <a:srgbClr val="17375E"/>
              </a:solidFill>
              <a:latin typeface="Gill Sans" panose="020B0604020202020204" charset="0"/>
              <a:ea typeface="Cabin"/>
              <a:cs typeface="Cabin"/>
              <a:sym typeface="Cabin"/>
            </a:endParaRPr>
          </a:p>
          <a:p>
            <a:pPr marL="457200" lvl="0" indent="-457200" algn="just">
              <a:lnSpc>
                <a:spcPts val="2000"/>
              </a:lnSpc>
              <a:spcBef>
                <a:spcPts val="1200"/>
              </a:spcBef>
              <a:spcAft>
                <a:spcPts val="1200"/>
              </a:spcAft>
              <a:buClr>
                <a:schemeClr val="dk1"/>
              </a:buClr>
              <a:buFont typeface="+mj-lt"/>
              <a:buAutoNum type="arabicPeriod"/>
            </a:pPr>
            <a:r>
              <a:rPr lang="fr-FR" sz="2000" dirty="0">
                <a:solidFill>
                  <a:srgbClr val="17375E"/>
                </a:solidFill>
                <a:latin typeface="Gill Sans" panose="020B0604020202020204" charset="0"/>
                <a:ea typeface="Cabin"/>
                <a:cs typeface="Cabin"/>
                <a:sym typeface="Cabin"/>
              </a:rPr>
              <a:t>qui vont déterminer des choix conscients (de techniques, de matériels, de situations pédagogiques…)</a:t>
            </a:r>
          </a:p>
          <a:p>
            <a:pPr marL="457200" lvl="0" indent="-457200" algn="just">
              <a:lnSpc>
                <a:spcPts val="2000"/>
              </a:lnSpc>
              <a:spcBef>
                <a:spcPts val="1200"/>
              </a:spcBef>
              <a:spcAft>
                <a:spcPts val="1200"/>
              </a:spcAft>
              <a:buClr>
                <a:schemeClr val="dk1"/>
              </a:buClr>
              <a:buFont typeface="+mj-lt"/>
              <a:buAutoNum type="arabicPeriod"/>
            </a:pPr>
            <a:r>
              <a:rPr lang="fr-FR" sz="2000" dirty="0">
                <a:solidFill>
                  <a:srgbClr val="17375E"/>
                </a:solidFill>
                <a:latin typeface="Gill Sans" panose="020B0604020202020204" charset="0"/>
                <a:ea typeface="Cabin"/>
                <a:cs typeface="Cabin"/>
                <a:sym typeface="Cabin"/>
              </a:rPr>
              <a:t>pour guider les apprenants à acquérir un </a:t>
            </a:r>
            <a:r>
              <a:rPr lang="fr-FR" sz="2000" b="1" dirty="0">
                <a:solidFill>
                  <a:srgbClr val="17375E"/>
                </a:solidFill>
                <a:latin typeface="Gill Sans" panose="020B0604020202020204" charset="0"/>
                <a:ea typeface="Cabin"/>
                <a:cs typeface="Cabin"/>
                <a:sym typeface="Cabin"/>
              </a:rPr>
              <a:t>savoir.</a:t>
            </a:r>
            <a:r>
              <a:rPr lang="fr-FR" sz="2000" dirty="0">
                <a:solidFill>
                  <a:srgbClr val="17375E"/>
                </a:solidFill>
                <a:latin typeface="Gill Sans" panose="020B0604020202020204" charset="0"/>
                <a:ea typeface="Cabin"/>
                <a:cs typeface="Cabin"/>
                <a:sym typeface="Cabin"/>
              </a:rPr>
              <a:t>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0CE6FAF4-D389-4C0A-91E5-0775B67ABC55}" type="slidenum">
              <a:rPr lang="fr-FR" sz="1200" smtClean="0">
                <a:latin typeface="Gill Sans" panose="020B0604020202020204" charset="0"/>
              </a:rPr>
              <a:pPr algn="ctr"/>
              <a:t>6</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893981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4116245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Diapositive think-cell" r:id="rId5" imgW="425" imgH="426" progId="TCLayout.ActiveDocument.1">
                  <p:embed/>
                </p:oleObj>
              </mc:Choice>
              <mc:Fallback>
                <p:oleObj name="Diapositive think-cell"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a:xfrm>
            <a:off x="304224" y="958849"/>
            <a:ext cx="8534400" cy="4673600"/>
          </a:xfrm>
          <a:prstGeom prst="rect">
            <a:avLst/>
          </a:prstGeom>
          <a:solidFill>
            <a:srgbClr val="FFFFFF"/>
          </a:solidFill>
          <a:ln/>
        </p:spPr>
        <p:txBody>
          <a:bodyPr wrap="none" lIns="0" tIns="0" rIns="0" bIns="0">
            <a:spAutoFit/>
          </a:bodyPr>
          <a:lstStyle/>
          <a:p>
            <a:pPr lvl="0" algn="just">
              <a:lnSpc>
                <a:spcPts val="2000"/>
              </a:lnSpc>
              <a:spcBef>
                <a:spcPts val="1200"/>
              </a:spcBef>
              <a:spcAft>
                <a:spcPts val="1200"/>
              </a:spcAft>
              <a:buClr>
                <a:srgbClr val="C2113A"/>
              </a:buClr>
              <a:buSzPct val="25000"/>
            </a:pPr>
            <a:r>
              <a:rPr lang="fr-FR" sz="2000" dirty="0">
                <a:solidFill>
                  <a:srgbClr val="17375E"/>
                </a:solidFill>
                <a:latin typeface="Gill Sans" panose="020B0604020202020204" charset="0"/>
                <a:ea typeface="Gill Sans"/>
                <a:cs typeface="Gill Sans"/>
                <a:sym typeface="Gill Sans"/>
              </a:rPr>
              <a:t>Selon la classification de Guy Le </a:t>
            </a:r>
            <a:r>
              <a:rPr lang="fr-FR" sz="2000" dirty="0" err="1">
                <a:solidFill>
                  <a:srgbClr val="17375E"/>
                </a:solidFill>
                <a:latin typeface="Gill Sans" panose="020B0604020202020204" charset="0"/>
                <a:ea typeface="Gill Sans"/>
                <a:cs typeface="Gill Sans"/>
                <a:sym typeface="Gill Sans"/>
              </a:rPr>
              <a:t>boterf</a:t>
            </a:r>
            <a:endParaRPr lang="fr-FR" sz="2000" dirty="0">
              <a:solidFill>
                <a:srgbClr val="17375E"/>
              </a:solidFill>
              <a:latin typeface="Gill Sans" panose="020B0604020202020204" charset="0"/>
              <a:ea typeface="Gill Sans"/>
              <a:cs typeface="Gill Sans"/>
              <a:sym typeface="Gill Sans"/>
            </a:endParaRPr>
          </a:p>
        </p:txBody>
      </p:sp>
      <p:sp>
        <p:nvSpPr>
          <p:cNvPr id="2" name="Shape 51"/>
          <p:cNvSpPr txBox="1"/>
          <p:nvPr/>
        </p:nvSpPr>
        <p:spPr>
          <a:xfrm>
            <a:off x="304800" y="266513"/>
            <a:ext cx="8534400" cy="692337"/>
          </a:xfrm>
          <a:prstGeom prst="rect">
            <a:avLst/>
          </a:prstGeom>
          <a:solidFill>
            <a:srgbClr val="FFFFFF"/>
          </a:solidFill>
          <a:ln>
            <a:noFill/>
          </a:ln>
        </p:spPr>
        <p:txBody>
          <a:bodyPr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C2113A"/>
              </a:buClr>
              <a:buSzPct val="25000"/>
              <a:buFont typeface="Arial"/>
              <a:defRPr sz="1800" b="1">
                <a:solidFill>
                  <a:srgbClr val="C2113A"/>
                </a:solidFill>
                <a:latin typeface="Gill Sans" panose="020B0604020202020204" charset="0"/>
              </a:defRPr>
            </a:lvl1pPr>
          </a:lstStyle>
          <a:p>
            <a:r>
              <a:rPr lang="fr-FR" dirty="0">
                <a:sym typeface="Gill Sans"/>
              </a:rPr>
              <a:t>DE QUELS SAVOIRS S’AGIT-T-IL?</a:t>
            </a:r>
          </a:p>
          <a:p>
            <a:endParaRPr lang="fr-FR" dirty="0">
              <a:sym typeface="Gill Sans"/>
            </a:endParaRPr>
          </a:p>
        </p:txBody>
      </p:sp>
      <p:pic>
        <p:nvPicPr>
          <p:cNvPr id="4" name="Image 3"/>
          <p:cNvPicPr>
            <a:picLocks noChangeAspect="1"/>
          </p:cNvPicPr>
          <p:nvPr/>
        </p:nvPicPr>
        <p:blipFill>
          <a:blip r:embed="rId7"/>
          <a:stretch>
            <a:fillRect/>
          </a:stretch>
        </p:blipFill>
        <p:spPr>
          <a:xfrm>
            <a:off x="59300" y="1185350"/>
            <a:ext cx="9025400" cy="4487300"/>
          </a:xfrm>
          <a:prstGeom prst="rect">
            <a:avLst/>
          </a:prstGeom>
        </p:spPr>
      </p:pic>
      <p:sp>
        <p:nvSpPr>
          <p:cNvPr id="7" name="ZoneTexte 6"/>
          <p:cNvSpPr txBox="1"/>
          <p:nvPr/>
        </p:nvSpPr>
        <p:spPr>
          <a:xfrm>
            <a:off x="4000500" y="6286499"/>
            <a:ext cx="1270000" cy="279400"/>
          </a:xfrm>
          <a:prstGeom prst="rect">
            <a:avLst/>
          </a:prstGeom>
          <a:noFill/>
        </p:spPr>
        <p:txBody>
          <a:bodyPr vert="horz" rtlCol="0">
            <a:spAutoFit/>
          </a:bodyPr>
          <a:lstStyle/>
          <a:p>
            <a:pPr algn="ctr"/>
            <a:fld id="{1B5A73AC-8EB4-40B2-9398-FB9D410659BE}" type="slidenum">
              <a:rPr lang="fr-FR" sz="1200" smtClean="0">
                <a:latin typeface="Gill Sans" panose="020B0604020202020204" charset="0"/>
              </a:rPr>
              <a:pPr algn="ctr"/>
              <a:t>7</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2228739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304800" y="266513"/>
            <a:ext cx="8534400" cy="692337"/>
          </a:xfrm>
          <a:prstGeom prst="rect">
            <a:avLst/>
          </a:prstGeom>
          <a:solidFill>
            <a:srgbClr val="FFFFFF"/>
          </a:solidFill>
          <a:ln>
            <a:noFill/>
          </a:ln>
        </p:spPr>
        <p:txBody>
          <a:bodyPr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C2113A"/>
              </a:buClr>
              <a:buSzPct val="25000"/>
              <a:buFont typeface="Arial"/>
              <a:defRPr sz="1800" b="1">
                <a:solidFill>
                  <a:srgbClr val="C2113A"/>
                </a:solidFill>
                <a:latin typeface="Gill Sans" panose="020B0604020202020204" charset="0"/>
              </a:defRPr>
            </a:lvl1pPr>
          </a:lstStyle>
          <a:p>
            <a:r>
              <a:rPr lang="fr-FR" dirty="0">
                <a:sym typeface="Gill Sans"/>
              </a:rPr>
              <a:t>LE NIVEAU DE PERFORMANCE ATTENDU ? DEFINIR LES OBJECTIFS D’APPRENTISSAGE</a:t>
            </a:r>
            <a:endParaRPr lang="fr-FR" dirty="0">
              <a:sym typeface="Gill Sans"/>
            </a:endParaRPr>
          </a:p>
        </p:txBody>
      </p:sp>
      <p:pic>
        <p:nvPicPr>
          <p:cNvPr id="2" name="Image 1"/>
          <p:cNvPicPr>
            <a:picLocks noChangeAspect="1"/>
          </p:cNvPicPr>
          <p:nvPr/>
        </p:nvPicPr>
        <p:blipFill rotWithShape="1">
          <a:blip r:embed="rId3"/>
          <a:srcRect l="8450" t="6153" r="5605" b="12308"/>
          <a:stretch/>
        </p:blipFill>
        <p:spPr>
          <a:xfrm>
            <a:off x="1259632" y="1520788"/>
            <a:ext cx="6624736" cy="3816424"/>
          </a:xfrm>
          <a:prstGeom prst="rect">
            <a:avLst/>
          </a:prstGeom>
        </p:spPr>
      </p:pic>
      <p:sp>
        <p:nvSpPr>
          <p:cNvPr id="3" name="ZoneTexte 2"/>
          <p:cNvSpPr txBox="1"/>
          <p:nvPr/>
        </p:nvSpPr>
        <p:spPr>
          <a:xfrm>
            <a:off x="4000500" y="6286499"/>
            <a:ext cx="1270000" cy="279400"/>
          </a:xfrm>
          <a:prstGeom prst="rect">
            <a:avLst/>
          </a:prstGeom>
          <a:noFill/>
        </p:spPr>
        <p:txBody>
          <a:bodyPr vert="horz" rtlCol="0">
            <a:spAutoFit/>
          </a:bodyPr>
          <a:lstStyle/>
          <a:p>
            <a:pPr algn="ctr"/>
            <a:fld id="{08CDBCE6-EDFE-45BB-93EF-B00445F55FC5}" type="slidenum">
              <a:rPr lang="fr-FR" sz="1200" smtClean="0">
                <a:latin typeface="Gill Sans" panose="020B0604020202020204" charset="0"/>
              </a:rPr>
              <a:pPr algn="ctr"/>
              <a:t>8</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2834347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1331640" y="2348880"/>
            <a:ext cx="5904656" cy="830996"/>
          </a:xfrm>
          <a:prstGeom prst="rect">
            <a:avLst/>
          </a:prstGeom>
          <a:noFill/>
          <a:ln>
            <a:noFill/>
          </a:ln>
        </p:spPr>
        <p:txBody>
          <a:bodyPr lIns="91425" tIns="45700" rIns="91425" bIns="45700" anchor="t" anchorCtr="0">
            <a:noAutofit/>
          </a:bodyPr>
          <a:lstStyle/>
          <a:p>
            <a:pPr marL="0" marR="0" lvl="0" indent="0" algn="ctr" rtl="0">
              <a:spcBef>
                <a:spcPts val="0"/>
              </a:spcBef>
              <a:buClr>
                <a:srgbClr val="C00000"/>
              </a:buClr>
              <a:buSzPct val="25000"/>
              <a:buFont typeface="Gill Sans"/>
              <a:buNone/>
            </a:pPr>
            <a:r>
              <a:rPr lang="fr-FR" sz="4800" dirty="0">
                <a:solidFill>
                  <a:srgbClr val="C00000"/>
                </a:solidFill>
                <a:latin typeface="Gill Sans"/>
                <a:ea typeface="Gill Sans"/>
                <a:cs typeface="Gill Sans"/>
                <a:sym typeface="Gill Sans"/>
              </a:rPr>
              <a:t>Mise en situation</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93092FD5-523A-4669-850D-8EE1ACDB8D7D}" type="slidenum">
              <a:rPr lang="fr-FR" sz="1200" smtClean="0">
                <a:latin typeface="Gill Sans" panose="020B0604020202020204" charset="0"/>
              </a:rPr>
              <a:pPr algn="ctr"/>
              <a:t>9</a:t>
            </a:fld>
            <a:r>
              <a:rPr lang="fr-FR" sz="1200" smtClean="0">
                <a:latin typeface="Gill Sans" panose="020B0604020202020204" charset="0"/>
              </a:rPr>
              <a:t> / 20</a:t>
            </a:r>
            <a:endParaRPr lang="fr-FR" sz="1200">
              <a:latin typeface="Gill Sans" panose="020B0604020202020204" charset="0"/>
            </a:endParaRPr>
          </a:p>
        </p:txBody>
      </p:sp>
    </p:spTree>
    <p:extLst>
      <p:ext uri="{BB962C8B-B14F-4D97-AF65-F5344CB8AC3E}">
        <p14:creationId xmlns:p14="http://schemas.microsoft.com/office/powerpoint/2010/main" val="1600033517"/>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ck cover">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12925</TotalTime>
  <Words>1488</Words>
  <Application>Microsoft Office PowerPoint</Application>
  <PresentationFormat>Affichage à l'écran (4:3)</PresentationFormat>
  <Paragraphs>203</Paragraphs>
  <Slides>20</Slides>
  <Notes>20</Notes>
  <HiddenSlides>0</HiddenSlides>
  <MMClips>0</MMClips>
  <ScaleCrop>false</ScaleCrop>
  <HeadingPairs>
    <vt:vector size="8" baseType="variant">
      <vt:variant>
        <vt:lpstr>Polices utilisées</vt:lpstr>
      </vt:variant>
      <vt:variant>
        <vt:i4>5</vt:i4>
      </vt:variant>
      <vt:variant>
        <vt:lpstr>Thème</vt:lpstr>
      </vt:variant>
      <vt:variant>
        <vt:i4>3</vt:i4>
      </vt:variant>
      <vt:variant>
        <vt:lpstr>Serveurs OLE incorporés</vt:lpstr>
      </vt:variant>
      <vt:variant>
        <vt:i4>1</vt:i4>
      </vt:variant>
      <vt:variant>
        <vt:lpstr>Titres des diapositives</vt:lpstr>
      </vt:variant>
      <vt:variant>
        <vt:i4>20</vt:i4>
      </vt:variant>
    </vt:vector>
  </HeadingPairs>
  <TitlesOfParts>
    <vt:vector size="29" baseType="lpstr">
      <vt:lpstr>Cabin</vt:lpstr>
      <vt:lpstr>MS PGothic</vt:lpstr>
      <vt:lpstr>Calibri</vt:lpstr>
      <vt:lpstr>Gill Sans</vt:lpstr>
      <vt:lpstr>Arial</vt:lpstr>
      <vt:lpstr>Thème Office</vt:lpstr>
      <vt:lpstr>Content empty</vt:lpstr>
      <vt:lpstr>Back cover</vt:lpstr>
      <vt:lpstr>Diapositive think-cell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Gouin</dc:creator>
  <cp:lastModifiedBy>SD</cp:lastModifiedBy>
  <cp:revision>175</cp:revision>
  <dcterms:modified xsi:type="dcterms:W3CDTF">2019-06-16T21:52:08Z</dcterms:modified>
</cp:coreProperties>
</file>